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7" r:id="rId2"/>
    <p:sldId id="265" r:id="rId3"/>
    <p:sldId id="287" r:id="rId4"/>
    <p:sldId id="277" r:id="rId5"/>
    <p:sldId id="278" r:id="rId6"/>
    <p:sldId id="279" r:id="rId7"/>
    <p:sldId id="280" r:id="rId8"/>
    <p:sldId id="294" r:id="rId9"/>
    <p:sldId id="263" r:id="rId10"/>
    <p:sldId id="284" r:id="rId11"/>
    <p:sldId id="258" r:id="rId12"/>
    <p:sldId id="267" r:id="rId13"/>
    <p:sldId id="283" r:id="rId14"/>
    <p:sldId id="271" r:id="rId15"/>
    <p:sldId id="259" r:id="rId16"/>
    <p:sldId id="269" r:id="rId17"/>
    <p:sldId id="296" r:id="rId18"/>
    <p:sldId id="262" r:id="rId19"/>
    <p:sldId id="275" r:id="rId20"/>
    <p:sldId id="261" r:id="rId21"/>
    <p:sldId id="268" r:id="rId22"/>
    <p:sldId id="260" r:id="rId23"/>
    <p:sldId id="295" r:id="rId24"/>
    <p:sldId id="264" r:id="rId25"/>
    <p:sldId id="285" r:id="rId26"/>
    <p:sldId id="266" r:id="rId27"/>
    <p:sldId id="273" r:id="rId28"/>
    <p:sldId id="272" r:id="rId29"/>
    <p:sldId id="274" r:id="rId30"/>
    <p:sldId id="276" r:id="rId31"/>
    <p:sldId id="282" r:id="rId32"/>
    <p:sldId id="299" r:id="rId33"/>
    <p:sldId id="297" r:id="rId34"/>
    <p:sldId id="289" r:id="rId35"/>
    <p:sldId id="292" r:id="rId36"/>
    <p:sldId id="293" r:id="rId37"/>
    <p:sldId id="300" r:id="rId38"/>
    <p:sldId id="256"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707" autoAdjust="0"/>
  </p:normalViewPr>
  <p:slideViewPr>
    <p:cSldViewPr>
      <p:cViewPr>
        <p:scale>
          <a:sx n="87" d="100"/>
          <a:sy n="87" d="100"/>
        </p:scale>
        <p:origin x="-27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25.03.2013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25.03.2013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25.03.2013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25.03.2013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25.03.2013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25.03.2013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25.03.2013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25.03.2013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25.03.2013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25.03.2013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25.03.2013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25.03.2013</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gif"/></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8.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1.jpeg"/><Relationship Id="rId2" Type="http://schemas.openxmlformats.org/officeDocument/2006/relationships/image" Target="../media/image62.jpeg"/><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71600" y="2924944"/>
            <a:ext cx="7772400" cy="720080"/>
          </a:xfrm>
        </p:spPr>
        <p:txBody>
          <a:bodyPr>
            <a:noAutofit/>
          </a:bodyPr>
          <a:lstStyle/>
          <a:p>
            <a:r>
              <a:rPr lang="ru-RU" sz="3600" b="1" dirty="0" smtClean="0">
                <a:solidFill>
                  <a:srgbClr val="C00000"/>
                </a:solidFill>
                <a:latin typeface="Arial Narrow" pitchFamily="34" charset="0"/>
              </a:rPr>
              <a:t>                   (5 июля – 23 августа 1943 год)</a:t>
            </a:r>
            <a:endParaRPr lang="ru-RU" sz="3600" b="1" dirty="0">
              <a:solidFill>
                <a:srgbClr val="C00000"/>
              </a:solidFill>
              <a:latin typeface="Arial Narrow" pitchFamily="34" charset="0"/>
            </a:endParaRPr>
          </a:p>
        </p:txBody>
      </p:sp>
      <p:sp>
        <p:nvSpPr>
          <p:cNvPr id="3" name="Подзаголовок 2"/>
          <p:cNvSpPr>
            <a:spLocks noGrp="1"/>
          </p:cNvSpPr>
          <p:nvPr>
            <p:ph type="subTitle" idx="1"/>
          </p:nvPr>
        </p:nvSpPr>
        <p:spPr>
          <a:xfrm>
            <a:off x="3851920" y="4653136"/>
            <a:ext cx="4699248" cy="914400"/>
          </a:xfrm>
        </p:spPr>
        <p:txBody>
          <a:bodyPr>
            <a:noAutofit/>
          </a:bodyPr>
          <a:lstStyle/>
          <a:p>
            <a:r>
              <a:rPr lang="ru-RU" sz="6000" b="1" i="1" dirty="0" smtClean="0">
                <a:solidFill>
                  <a:srgbClr val="002060"/>
                </a:solidFill>
                <a:effectLst>
                  <a:reflection blurRad="6350" stA="55000" endA="300" endPos="45500" dir="5400000" sy="-100000" algn="bl" rotWithShape="0"/>
                </a:effectLst>
              </a:rPr>
              <a:t>К 70 - летию </a:t>
            </a:r>
            <a:endParaRPr lang="ru-RU" sz="6000" b="1" i="1" dirty="0">
              <a:solidFill>
                <a:srgbClr val="002060"/>
              </a:solidFill>
              <a:effectLst>
                <a:reflection blurRad="6350" stA="55000" endA="300" endPos="45500" dir="5400000" sy="-100000" algn="bl" rotWithShape="0"/>
              </a:effectLst>
            </a:endParaRPr>
          </a:p>
        </p:txBody>
      </p:sp>
      <p:pic>
        <p:nvPicPr>
          <p:cNvPr id="1026" name="Picture 2" descr="C:\Documents and Settings\biblio_1.BIBL_NEW_C01\Мои документы\Строева О.М\курская битва\orden_OV-small.jpg"/>
          <p:cNvPicPr>
            <a:picLocks noChangeAspect="1" noChangeArrowheads="1"/>
          </p:cNvPicPr>
          <p:nvPr/>
        </p:nvPicPr>
        <p:blipFill>
          <a:blip r:embed="rId2" cstate="print"/>
          <a:srcRect/>
          <a:stretch>
            <a:fillRect/>
          </a:stretch>
        </p:blipFill>
        <p:spPr bwMode="auto">
          <a:xfrm>
            <a:off x="611560" y="3501008"/>
            <a:ext cx="2195736" cy="2340595"/>
          </a:xfrm>
          <a:prstGeom prst="rect">
            <a:avLst/>
          </a:prstGeom>
          <a:noFill/>
          <a:effectLst>
            <a:softEdge rad="317500"/>
          </a:effectLst>
        </p:spPr>
      </p:pic>
      <p:pic>
        <p:nvPicPr>
          <p:cNvPr id="6" name="Picture 2" descr="C:\Documents and Settings\biblio_1.BIBL_NEW_C01\Мои документы\Строева О.М\война\p1_90327170940890.jpg"/>
          <p:cNvPicPr>
            <a:picLocks noChangeAspect="1" noChangeArrowheads="1"/>
          </p:cNvPicPr>
          <p:nvPr/>
        </p:nvPicPr>
        <p:blipFill>
          <a:blip r:embed="rId3" cstate="print"/>
          <a:srcRect/>
          <a:stretch>
            <a:fillRect/>
          </a:stretch>
        </p:blipFill>
        <p:spPr bwMode="auto">
          <a:xfrm>
            <a:off x="0" y="0"/>
            <a:ext cx="9144000" cy="2852936"/>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755576" y="6857999"/>
            <a:ext cx="7772400" cy="45719"/>
          </a:xfrm>
        </p:spPr>
        <p:txBody>
          <a:bodyPr>
            <a:normAutofit fontScale="90000"/>
          </a:bodyPr>
          <a:lstStyle/>
          <a:p>
            <a:endParaRPr lang="ru-RU" sz="800" dirty="0">
              <a:solidFill>
                <a:schemeClr val="bg1"/>
              </a:solidFill>
            </a:endParaRPr>
          </a:p>
        </p:txBody>
      </p:sp>
      <p:sp>
        <p:nvSpPr>
          <p:cNvPr id="3" name="Текст 2"/>
          <p:cNvSpPr>
            <a:spLocks noGrp="1"/>
          </p:cNvSpPr>
          <p:nvPr>
            <p:ph type="body" idx="1"/>
          </p:nvPr>
        </p:nvSpPr>
        <p:spPr>
          <a:xfrm>
            <a:off x="0" y="332656"/>
            <a:ext cx="9144000" cy="1584176"/>
          </a:xfrm>
        </p:spPr>
        <p:txBody>
          <a:bodyPr>
            <a:noAutofit/>
            <a:scene3d>
              <a:camera prst="orthographicFront"/>
              <a:lightRig rig="threePt" dir="t"/>
            </a:scene3d>
            <a:sp3d extrusionH="57150">
              <a:bevelT w="38100" h="38100"/>
            </a:sp3d>
          </a:bodyPr>
          <a:lstStyle/>
          <a:p>
            <a:r>
              <a:rPr lang="ru-RU" sz="4800" b="1" dirty="0" smtClean="0">
                <a:ln>
                  <a:solidFill>
                    <a:schemeClr val="tx1">
                      <a:lumMod val="75000"/>
                      <a:lumOff val="25000"/>
                    </a:schemeClr>
                  </a:solidFill>
                </a:ln>
                <a:solidFill>
                  <a:srgbClr val="C00000"/>
                </a:solidFill>
                <a:effectLst>
                  <a:outerShdw blurRad="60007" dist="310007" dir="7680000" sy="30000" kx="1300200" algn="ctr" rotWithShape="0">
                    <a:prstClr val="black">
                      <a:alpha val="32000"/>
                    </a:prstClr>
                  </a:outerShdw>
                </a:effectLst>
                <a:latin typeface="Cambria" pitchFamily="18" charset="0"/>
              </a:rPr>
              <a:t>       Командующие </a:t>
            </a:r>
          </a:p>
          <a:p>
            <a:r>
              <a:rPr lang="ru-RU" sz="4800" b="1" dirty="0" smtClean="0">
                <a:ln>
                  <a:solidFill>
                    <a:schemeClr val="tx1">
                      <a:lumMod val="75000"/>
                      <a:lumOff val="25000"/>
                    </a:schemeClr>
                  </a:solidFill>
                </a:ln>
                <a:solidFill>
                  <a:srgbClr val="C00000"/>
                </a:solidFill>
                <a:effectLst>
                  <a:outerShdw blurRad="60007" dist="310007" dir="7680000" sy="30000" kx="1300200" algn="ctr" rotWithShape="0">
                    <a:prstClr val="black">
                      <a:alpha val="32000"/>
                    </a:prstClr>
                  </a:outerShdw>
                </a:effectLst>
                <a:latin typeface="Cambria" pitchFamily="18" charset="0"/>
              </a:rPr>
              <a:t>                          Курской битвы.</a:t>
            </a:r>
            <a:endParaRPr lang="ru-RU" sz="4800" b="1" dirty="0">
              <a:ln>
                <a:solidFill>
                  <a:schemeClr val="tx1">
                    <a:lumMod val="75000"/>
                    <a:lumOff val="25000"/>
                  </a:schemeClr>
                </a:solidFill>
              </a:ln>
              <a:solidFill>
                <a:srgbClr val="C00000"/>
              </a:solidFill>
              <a:effectLst>
                <a:outerShdw blurRad="60007" dist="310007" dir="7680000" sy="30000" kx="1300200" algn="ctr" rotWithShape="0">
                  <a:prstClr val="black">
                    <a:alpha val="32000"/>
                  </a:prstClr>
                </a:outerShdw>
              </a:effectLst>
              <a:latin typeface="Cambria" pitchFamily="18" charset="0"/>
            </a:endParaRPr>
          </a:p>
        </p:txBody>
      </p:sp>
      <p:pic>
        <p:nvPicPr>
          <p:cNvPr id="1027" name="Picture 3" descr="C:\Documents and Settings\biblio_1.BIBL_NEW_C01\Мои документы\Строева О.М\курская битва\0_23abc_85a347d6_L.jpg.png"/>
          <p:cNvPicPr>
            <a:picLocks noChangeAspect="1" noChangeArrowheads="1"/>
          </p:cNvPicPr>
          <p:nvPr/>
        </p:nvPicPr>
        <p:blipFill>
          <a:blip r:embed="rId2" cstate="print"/>
          <a:srcRect/>
          <a:stretch>
            <a:fillRect/>
          </a:stretch>
        </p:blipFill>
        <p:spPr bwMode="auto">
          <a:xfrm>
            <a:off x="1331640" y="2420888"/>
            <a:ext cx="6348413" cy="410445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3456384" cy="1162050"/>
          </a:xfrm>
        </p:spPr>
        <p:txBody>
          <a:bodyPr>
            <a:normAutofit/>
          </a:bodyPr>
          <a:lstStyle/>
          <a:p>
            <a:pPr algn="ctr"/>
            <a:r>
              <a:rPr lang="ru-RU" dirty="0" smtClean="0">
                <a:solidFill>
                  <a:srgbClr val="00B0F0"/>
                </a:solidFill>
              </a:rPr>
              <a:t>Георгий Константинович Жуков</a:t>
            </a:r>
            <a:br>
              <a:rPr lang="ru-RU" dirty="0" smtClean="0">
                <a:solidFill>
                  <a:srgbClr val="00B0F0"/>
                </a:solidFill>
              </a:rPr>
            </a:br>
            <a:r>
              <a:rPr lang="ru-RU" dirty="0" smtClean="0">
                <a:solidFill>
                  <a:srgbClr val="00B0F0"/>
                </a:solidFill>
              </a:rPr>
              <a:t>(1896 – 1974)</a:t>
            </a:r>
            <a:endParaRPr lang="ru-RU" dirty="0">
              <a:solidFill>
                <a:srgbClr val="00B0F0"/>
              </a:solidFill>
            </a:endParaRPr>
          </a:p>
        </p:txBody>
      </p:sp>
      <p:pic>
        <p:nvPicPr>
          <p:cNvPr id="2050" name="Picture 2" descr="C:\Documents and Settings\biblio_1.BIBL_NEW_C01\Мои документы\Строева О.М\курская битва\полководцы\zhukov.jpg"/>
          <p:cNvPicPr>
            <a:picLocks noGrp="1" noChangeAspect="1" noChangeArrowheads="1"/>
          </p:cNvPicPr>
          <p:nvPr>
            <p:ph idx="1"/>
          </p:nvPr>
        </p:nvPicPr>
        <p:blipFill>
          <a:blip r:embed="rId2" cstate="print"/>
          <a:stretch>
            <a:fillRect/>
          </a:stretch>
        </p:blipFill>
        <p:spPr bwMode="auto">
          <a:xfrm>
            <a:off x="4788024" y="476672"/>
            <a:ext cx="3816424" cy="5853113"/>
          </a:xfrm>
          <a:prstGeom prst="rect">
            <a:avLst/>
          </a:prstGeom>
          <a:noFill/>
        </p:spPr>
      </p:pic>
      <p:sp>
        <p:nvSpPr>
          <p:cNvPr id="4" name="Текст 3"/>
          <p:cNvSpPr>
            <a:spLocks noGrp="1"/>
          </p:cNvSpPr>
          <p:nvPr>
            <p:ph type="body" sz="half" idx="2"/>
          </p:nvPr>
        </p:nvSpPr>
        <p:spPr>
          <a:xfrm>
            <a:off x="457200" y="1196752"/>
            <a:ext cx="3610744" cy="5544616"/>
          </a:xfrm>
        </p:spPr>
        <p:txBody>
          <a:bodyPr>
            <a:normAutofit/>
          </a:bodyPr>
          <a:lstStyle/>
          <a:p>
            <a:pPr algn="just"/>
            <a:r>
              <a:rPr lang="ru-RU" sz="1600" b="1" dirty="0">
                <a:solidFill>
                  <a:srgbClr val="0070C0"/>
                </a:solidFill>
                <a:latin typeface="Cambria" pitchFamily="18" charset="0"/>
              </a:rPr>
              <a:t>Главные черты полководческого таланта Георгия Константиновича </a:t>
            </a:r>
            <a:r>
              <a:rPr lang="ru-RU" sz="1600" b="1" dirty="0" smtClean="0">
                <a:solidFill>
                  <a:srgbClr val="0070C0"/>
                </a:solidFill>
                <a:latin typeface="Cambria" pitchFamily="18" charset="0"/>
              </a:rPr>
              <a:t>Жукова - творчество</a:t>
            </a:r>
            <a:r>
              <a:rPr lang="ru-RU" sz="1600" b="1" dirty="0">
                <a:solidFill>
                  <a:srgbClr val="0070C0"/>
                </a:solidFill>
                <a:latin typeface="Cambria" pitchFamily="18" charset="0"/>
              </a:rPr>
              <a:t>, новаторство, умение принимать неожиданные для противника решения. Его отличали также глубокий ум и проницательность. По словам Макиавелли, «ничто так не делает полководца великим, как умение проникать в замысел противника». Эта способность Жукова сыграла особенно важную роль при обороне Ленинграда и Москвы, когда при крайне ограниченных силах только за счет хорошей разведки, предвидения возможных направлений ударов противника ему удавалось собирать практически все имеющиеся средства и отражать удары противника.</a:t>
            </a:r>
          </a:p>
          <a:p>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3456384" cy="1008112"/>
          </a:xfrm>
        </p:spPr>
        <p:txBody>
          <a:bodyPr>
            <a:normAutofit/>
          </a:bodyPr>
          <a:lstStyle/>
          <a:p>
            <a:pPr algn="just"/>
            <a:r>
              <a:rPr lang="ru-RU" sz="1400" dirty="0" smtClean="0"/>
              <a:t>Т3(2) Маршал Жуков. Каким мы его</a:t>
            </a:r>
            <a:br>
              <a:rPr lang="ru-RU" sz="1400" dirty="0" smtClean="0"/>
            </a:br>
            <a:r>
              <a:rPr lang="ru-RU" sz="1400" dirty="0" smtClean="0"/>
              <a:t>М30  помним. – 2-е изд., доп. – М. : Политиздат, 1989. – 415 с. : ил.</a:t>
            </a:r>
            <a:br>
              <a:rPr lang="ru-RU" sz="1400" dirty="0" smtClean="0"/>
            </a:br>
            <a:endParaRPr lang="ru-RU" sz="1400" dirty="0"/>
          </a:p>
        </p:txBody>
      </p:sp>
      <p:sp>
        <p:nvSpPr>
          <p:cNvPr id="4" name="Текст 3"/>
          <p:cNvSpPr>
            <a:spLocks noGrp="1"/>
          </p:cNvSpPr>
          <p:nvPr>
            <p:ph type="body" sz="half" idx="2"/>
          </p:nvPr>
        </p:nvSpPr>
        <p:spPr>
          <a:xfrm>
            <a:off x="457200" y="1052736"/>
            <a:ext cx="3610744" cy="5805264"/>
          </a:xfrm>
        </p:spPr>
        <p:txBody>
          <a:bodyPr>
            <a:normAutofit/>
          </a:bodyPr>
          <a:lstStyle/>
          <a:p>
            <a:pPr algn="just"/>
            <a:r>
              <a:rPr lang="ru-RU" sz="1600" b="1" dirty="0" smtClean="0"/>
              <a:t>Авторы этой книги вспоминают рассказы маршала, свои встречи с ним на Халхин-Голе, в годы Великой Отечественной войны, в мирные дни и создают своеобразный коллективный портрет Г. К. Жукова, открывая малоизвестные страницы его биографии. Второе издание книги подготовлено по просьбе читателей. Оно дополнено некоторыми фактами, включенными главным образом в летопись жизни маршала. Адресовано массовому читателю.</a:t>
            </a:r>
            <a:endParaRPr lang="ru-RU" sz="1600" b="1" dirty="0"/>
          </a:p>
        </p:txBody>
      </p:sp>
      <p:pic>
        <p:nvPicPr>
          <p:cNvPr id="1026" name="Picture 2" descr="\\Bibl_new_c01\SharedDocs\Для Ольги\CCF01032013_00000.jpg"/>
          <p:cNvPicPr>
            <a:picLocks noGrp="1" noChangeAspect="1" noChangeArrowheads="1"/>
          </p:cNvPicPr>
          <p:nvPr>
            <p:ph idx="1"/>
          </p:nvPr>
        </p:nvPicPr>
        <p:blipFill>
          <a:blip r:embed="rId2" cstate="print"/>
          <a:srcRect l="57739" t="-396" b="2783"/>
          <a:stretch>
            <a:fillRect/>
          </a:stretch>
        </p:blipFill>
        <p:spPr bwMode="auto">
          <a:xfrm>
            <a:off x="4932040" y="404664"/>
            <a:ext cx="3816424" cy="6064613"/>
          </a:xfrm>
          <a:prstGeom prst="rect">
            <a:avLst/>
          </a:prstGeom>
          <a:noFill/>
          <a:scene3d>
            <a:camera prst="orthographicFront"/>
            <a:lightRig rig="threePt" dir="t"/>
          </a:scene3d>
          <a:sp3d>
            <a:bevelT w="152400" h="50800" prst="softRound"/>
          </a:sp3d>
        </p:spPr>
      </p:pic>
      <p:pic>
        <p:nvPicPr>
          <p:cNvPr id="6146" name="Picture 2" descr="C:\Documents and Settings\biblio_1.BIBL_NEW_C01\Мои документы\Строева О.М\курская битва\4.jpeg"/>
          <p:cNvPicPr>
            <a:picLocks noChangeAspect="1" noChangeArrowheads="1"/>
          </p:cNvPicPr>
          <p:nvPr/>
        </p:nvPicPr>
        <p:blipFill>
          <a:blip r:embed="rId3" cstate="print"/>
          <a:srcRect/>
          <a:stretch>
            <a:fillRect/>
          </a:stretch>
        </p:blipFill>
        <p:spPr bwMode="auto">
          <a:xfrm>
            <a:off x="755576" y="4725144"/>
            <a:ext cx="2952328" cy="1524000"/>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3384376" cy="1152128"/>
          </a:xfrm>
        </p:spPr>
        <p:txBody>
          <a:bodyPr>
            <a:noAutofit/>
          </a:bodyPr>
          <a:lstStyle/>
          <a:p>
            <a:pPr algn="just"/>
            <a:r>
              <a:rPr lang="ru-RU" sz="1400" dirty="0" smtClean="0"/>
              <a:t>Т3(2) Г. К. Жуков: фотоальбом о</a:t>
            </a:r>
            <a:br>
              <a:rPr lang="ru-RU" sz="1400" dirty="0" smtClean="0"/>
            </a:br>
            <a:r>
              <a:rPr lang="ru-RU" sz="1400" dirty="0" smtClean="0"/>
              <a:t> Ж86 выдающемся советском полководце Маршале Советского Союза Г. К. Жукове. – 4-е изд. – М. : Планета, 1989. – 239 с.</a:t>
            </a:r>
            <a:endParaRPr lang="ru-RU" sz="1400" dirty="0"/>
          </a:p>
        </p:txBody>
      </p:sp>
      <p:sp>
        <p:nvSpPr>
          <p:cNvPr id="4" name="Текст 3"/>
          <p:cNvSpPr>
            <a:spLocks noGrp="1"/>
          </p:cNvSpPr>
          <p:nvPr>
            <p:ph type="body" sz="half" idx="2"/>
          </p:nvPr>
        </p:nvSpPr>
        <p:spPr>
          <a:xfrm>
            <a:off x="457200" y="1484784"/>
            <a:ext cx="3538736" cy="5373216"/>
          </a:xfrm>
        </p:spPr>
        <p:txBody>
          <a:bodyPr>
            <a:normAutofit/>
          </a:bodyPr>
          <a:lstStyle/>
          <a:p>
            <a:pPr algn="just"/>
            <a:r>
              <a:rPr lang="ru-RU" sz="1600" b="1" dirty="0" smtClean="0"/>
              <a:t>Данная книга представляет собой фотоальбом о выдающемся советском полководце маршале Советского Союза Георгии Константиновиче Жукове. В этом издании использованы документальные фотографии и кинокадры из фондов множества музеев и архивов. Текст фотоальбома составлен по книге Г. К. Жукова «Воспоминания и размышления». В настоящем фотоальбоме мы можем узнать полную биографию маршала, начиная с ранних лет, продолжая становлением полководца и заканчивая временем воспоминаний и размышлений.</a:t>
            </a:r>
            <a:endParaRPr lang="ru-RU" sz="1600" b="1" dirty="0"/>
          </a:p>
        </p:txBody>
      </p:sp>
      <p:pic>
        <p:nvPicPr>
          <p:cNvPr id="1026" name="Picture 2" descr="\\Bibl_new_c01\SharedDocs\Для Ольги\CCF01032013_00017.jpg"/>
          <p:cNvPicPr>
            <a:picLocks noGrp="1" noChangeAspect="1" noChangeArrowheads="1"/>
          </p:cNvPicPr>
          <p:nvPr>
            <p:ph idx="1"/>
          </p:nvPr>
        </p:nvPicPr>
        <p:blipFill>
          <a:blip r:embed="rId2" cstate="print"/>
          <a:srcRect l="4563" t="-212"/>
          <a:stretch>
            <a:fillRect/>
          </a:stretch>
        </p:blipFill>
        <p:spPr bwMode="auto">
          <a:xfrm>
            <a:off x="4860032" y="476672"/>
            <a:ext cx="3670609" cy="5904656"/>
          </a:xfrm>
          <a:prstGeom prst="rect">
            <a:avLst/>
          </a:prstGeom>
          <a:noFill/>
          <a:scene3d>
            <a:camera prst="orthographicFront"/>
            <a:lightRig rig="threePt" dir="t"/>
          </a:scene3d>
          <a:sp3d>
            <a:bevelT w="152400" h="50800" prst="softRound"/>
          </a:sp3d>
        </p:spPr>
      </p:pic>
      <p:pic>
        <p:nvPicPr>
          <p:cNvPr id="5122" name="Picture 2" descr="C:\Documents and Settings\biblio_1.BIBL_NEW_C01\Мои документы\Строева О.М\Для Оли\CCF20032013_00006.jpg"/>
          <p:cNvPicPr>
            <a:picLocks noChangeAspect="1" noChangeArrowheads="1"/>
          </p:cNvPicPr>
          <p:nvPr/>
        </p:nvPicPr>
        <p:blipFill>
          <a:blip r:embed="rId3" cstate="print"/>
          <a:srcRect l="2315" t="1670" r="2775" b="3235"/>
          <a:stretch>
            <a:fillRect/>
          </a:stretch>
        </p:blipFill>
        <p:spPr bwMode="auto">
          <a:xfrm>
            <a:off x="4211960" y="3429000"/>
            <a:ext cx="2304256" cy="3240359"/>
          </a:xfrm>
          <a:prstGeom prst="rect">
            <a:avLst/>
          </a:prstGeom>
          <a:noFill/>
        </p:spPr>
      </p:pic>
      <p:pic>
        <p:nvPicPr>
          <p:cNvPr id="5123" name="Picture 3" descr="C:\Documents and Settings\biblio_1.BIBL_NEW_C01\Мои документы\Строева О.М\Для Оли\CCF20032013_00007.jpg"/>
          <p:cNvPicPr>
            <a:picLocks noChangeAspect="1" noChangeArrowheads="1"/>
          </p:cNvPicPr>
          <p:nvPr/>
        </p:nvPicPr>
        <p:blipFill>
          <a:blip r:embed="rId4" cstate="print"/>
          <a:srcRect l="4956" t="3276" b="1759"/>
          <a:stretch>
            <a:fillRect/>
          </a:stretch>
        </p:blipFill>
        <p:spPr bwMode="auto">
          <a:xfrm rot="10800000">
            <a:off x="6588224" y="3429000"/>
            <a:ext cx="2340261" cy="324036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3008313" cy="1224136"/>
          </a:xfrm>
        </p:spPr>
        <p:txBody>
          <a:bodyPr>
            <a:normAutofit/>
          </a:bodyPr>
          <a:lstStyle/>
          <a:p>
            <a:r>
              <a:rPr lang="ru-RU" sz="1400" dirty="0" smtClean="0"/>
              <a:t>Т3(2) Маршал Жуков: полководец и </a:t>
            </a:r>
            <a:br>
              <a:rPr lang="ru-RU" sz="1400" dirty="0" smtClean="0"/>
            </a:br>
            <a:r>
              <a:rPr lang="ru-RU" sz="1400" dirty="0" smtClean="0"/>
              <a:t>М30  человек : в 2т. – М. : Изд-во</a:t>
            </a:r>
            <a:br>
              <a:rPr lang="ru-RU" sz="1400" dirty="0" smtClean="0"/>
            </a:br>
            <a:r>
              <a:rPr lang="ru-RU" sz="1400" dirty="0" smtClean="0"/>
              <a:t>           АПН, 1988.</a:t>
            </a:r>
            <a:br>
              <a:rPr lang="ru-RU" sz="1400" dirty="0" smtClean="0"/>
            </a:br>
            <a:r>
              <a:rPr lang="ru-RU" sz="1400" dirty="0" smtClean="0"/>
              <a:t>           Т. </a:t>
            </a:r>
            <a:r>
              <a:rPr lang="en-US" sz="1400" dirty="0" smtClean="0"/>
              <a:t>1</a:t>
            </a:r>
            <a:r>
              <a:rPr lang="ru-RU" sz="1400" dirty="0" smtClean="0"/>
              <a:t>.</a:t>
            </a:r>
            <a:r>
              <a:rPr lang="en-US" sz="1400" dirty="0" smtClean="0"/>
              <a:t> - 384 c</a:t>
            </a:r>
            <a:r>
              <a:rPr lang="ru-RU" sz="1400" dirty="0" smtClean="0"/>
              <a:t>.</a:t>
            </a:r>
            <a:br>
              <a:rPr lang="ru-RU" sz="1400" dirty="0" smtClean="0"/>
            </a:br>
            <a:r>
              <a:rPr lang="ru-RU" sz="1400" dirty="0" smtClean="0"/>
              <a:t>           Т. 2. – 256 с.</a:t>
            </a:r>
            <a:endParaRPr lang="ru-RU" sz="1400" dirty="0"/>
          </a:p>
        </p:txBody>
      </p:sp>
      <p:sp>
        <p:nvSpPr>
          <p:cNvPr id="4" name="Текст 3"/>
          <p:cNvSpPr>
            <a:spLocks noGrp="1"/>
          </p:cNvSpPr>
          <p:nvPr>
            <p:ph type="body" sz="half" idx="2"/>
          </p:nvPr>
        </p:nvSpPr>
        <p:spPr>
          <a:xfrm>
            <a:off x="457200" y="1435100"/>
            <a:ext cx="3466728" cy="5422900"/>
          </a:xfrm>
        </p:spPr>
        <p:txBody>
          <a:bodyPr>
            <a:normAutofit/>
          </a:bodyPr>
          <a:lstStyle/>
          <a:p>
            <a:pPr algn="just"/>
            <a:r>
              <a:rPr lang="ru-RU" sz="1600" b="1" dirty="0" smtClean="0"/>
              <a:t>В сборник, посвященный Маршалу Советского Союза Георгию Константиновичу Жукову, вошли воспоминания и статьи, написанные его родными и близкими, боевыми соратниками, друзьями. Многие из них впервые взялись за перо, чтобы помочь воссоздать портрет великого полководца. Перед читателем предстанет весь жизненный путь маршала, о многих фактах его биографии говорится впервые.</a:t>
            </a:r>
            <a:endParaRPr lang="ru-RU" sz="1600" b="1" dirty="0"/>
          </a:p>
        </p:txBody>
      </p:sp>
      <p:pic>
        <p:nvPicPr>
          <p:cNvPr id="5122" name="Picture 2" descr="\\Bibl_new_c01\SharedDocs\Для Ольги\CCF01032013_00004.jpg"/>
          <p:cNvPicPr>
            <a:picLocks noGrp="1" noChangeAspect="1" noChangeArrowheads="1"/>
          </p:cNvPicPr>
          <p:nvPr>
            <p:ph idx="1"/>
          </p:nvPr>
        </p:nvPicPr>
        <p:blipFill>
          <a:blip r:embed="rId2" cstate="print"/>
          <a:srcRect l="57630" r="381" b="8640"/>
          <a:stretch>
            <a:fillRect/>
          </a:stretch>
        </p:blipFill>
        <p:spPr bwMode="auto">
          <a:xfrm>
            <a:off x="4139952" y="116632"/>
            <a:ext cx="3024336" cy="4752528"/>
          </a:xfrm>
          <a:prstGeom prst="rect">
            <a:avLst/>
          </a:prstGeom>
          <a:noFill/>
          <a:scene3d>
            <a:camera prst="orthographicFront"/>
            <a:lightRig rig="threePt" dir="t"/>
          </a:scene3d>
          <a:sp3d>
            <a:bevelT w="152400" h="50800" prst="softRound"/>
          </a:sp3d>
        </p:spPr>
      </p:pic>
      <p:pic>
        <p:nvPicPr>
          <p:cNvPr id="5" name="Picture 2" descr="\\Bibl_new_c01\SharedDocs\Для Ольги\CCF01032013_00003.jpg"/>
          <p:cNvPicPr>
            <a:picLocks noChangeAspect="1" noChangeArrowheads="1"/>
          </p:cNvPicPr>
          <p:nvPr/>
        </p:nvPicPr>
        <p:blipFill>
          <a:blip r:embed="rId3" cstate="print"/>
          <a:srcRect l="58946" t="-396" b="8640"/>
          <a:stretch>
            <a:fillRect/>
          </a:stretch>
        </p:blipFill>
        <p:spPr bwMode="auto">
          <a:xfrm>
            <a:off x="6012160" y="1844824"/>
            <a:ext cx="2989113" cy="4896544"/>
          </a:xfrm>
          <a:prstGeom prst="rect">
            <a:avLst/>
          </a:prstGeom>
          <a:noFill/>
          <a:scene3d>
            <a:camera prst="orthographicFront"/>
            <a:lightRig rig="threePt" dir="t"/>
          </a:scene3d>
          <a:sp3d>
            <a:bevelT w="152400" h="50800" prst="softRound"/>
          </a:sp3d>
        </p:spPr>
      </p:pic>
      <p:pic>
        <p:nvPicPr>
          <p:cNvPr id="7171" name="Picture 3" descr="C:\Documents and Settings\biblio_1.BIBL_NEW_C01\Мои документы\Строева О.М\курская битва\5.jpeg"/>
          <p:cNvPicPr>
            <a:picLocks noChangeAspect="1" noChangeArrowheads="1"/>
          </p:cNvPicPr>
          <p:nvPr/>
        </p:nvPicPr>
        <p:blipFill>
          <a:blip r:embed="rId4" cstate="print"/>
          <a:srcRect/>
          <a:stretch>
            <a:fillRect/>
          </a:stretch>
        </p:blipFill>
        <p:spPr bwMode="auto">
          <a:xfrm>
            <a:off x="755576" y="4725144"/>
            <a:ext cx="2880320" cy="1720645"/>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3456384" cy="1008112"/>
          </a:xfrm>
        </p:spPr>
        <p:txBody>
          <a:bodyPr>
            <a:normAutofit/>
          </a:bodyPr>
          <a:lstStyle/>
          <a:p>
            <a:pPr algn="ctr"/>
            <a:r>
              <a:rPr lang="ru-RU" dirty="0" smtClean="0">
                <a:solidFill>
                  <a:srgbClr val="00B0F0"/>
                </a:solidFill>
              </a:rPr>
              <a:t>Александр Михайлович Василевский</a:t>
            </a:r>
            <a:br>
              <a:rPr lang="ru-RU" dirty="0" smtClean="0">
                <a:solidFill>
                  <a:srgbClr val="00B0F0"/>
                </a:solidFill>
              </a:rPr>
            </a:br>
            <a:r>
              <a:rPr lang="ru-RU" dirty="0" smtClean="0">
                <a:solidFill>
                  <a:srgbClr val="00B0F0"/>
                </a:solidFill>
              </a:rPr>
              <a:t>(1895 – 1977)</a:t>
            </a:r>
            <a:endParaRPr lang="ru-RU" dirty="0">
              <a:solidFill>
                <a:srgbClr val="00B0F0"/>
              </a:solidFill>
            </a:endParaRPr>
          </a:p>
        </p:txBody>
      </p:sp>
      <p:pic>
        <p:nvPicPr>
          <p:cNvPr id="3074" name="Picture 2" descr="C:\Documents and Settings\biblio_1.BIBL_NEW_C01\Мои документы\Строева О.М\курская битва\полководцы\vasilevsky.jpg"/>
          <p:cNvPicPr>
            <a:picLocks noGrp="1" noChangeAspect="1" noChangeArrowheads="1"/>
          </p:cNvPicPr>
          <p:nvPr>
            <p:ph idx="1"/>
          </p:nvPr>
        </p:nvPicPr>
        <p:blipFill>
          <a:blip r:embed="rId2" cstate="print"/>
          <a:stretch>
            <a:fillRect/>
          </a:stretch>
        </p:blipFill>
        <p:spPr bwMode="auto">
          <a:xfrm>
            <a:off x="4572000" y="476672"/>
            <a:ext cx="4096431" cy="5853113"/>
          </a:xfrm>
          <a:prstGeom prst="rect">
            <a:avLst/>
          </a:prstGeom>
          <a:noFill/>
        </p:spPr>
      </p:pic>
      <p:sp>
        <p:nvSpPr>
          <p:cNvPr id="4" name="Текст 3"/>
          <p:cNvSpPr>
            <a:spLocks noGrp="1"/>
          </p:cNvSpPr>
          <p:nvPr>
            <p:ph type="body" sz="half" idx="2"/>
          </p:nvPr>
        </p:nvSpPr>
        <p:spPr>
          <a:xfrm>
            <a:off x="395536" y="1124744"/>
            <a:ext cx="3672408" cy="5544616"/>
          </a:xfrm>
        </p:spPr>
        <p:txBody>
          <a:bodyPr>
            <a:noAutofit/>
          </a:bodyPr>
          <a:lstStyle/>
          <a:p>
            <a:pPr algn="just"/>
            <a:r>
              <a:rPr lang="ru-RU" sz="1600" b="1" dirty="0">
                <a:solidFill>
                  <a:srgbClr val="0070C0"/>
                </a:solidFill>
                <a:latin typeface="Cambria" pitchFamily="18" charset="0"/>
              </a:rPr>
              <a:t>Другим выдающимся военачальником стратегического плана  являлся Александр Михайлович </a:t>
            </a:r>
            <a:r>
              <a:rPr lang="ru-RU" sz="1600" b="1" dirty="0" smtClean="0">
                <a:solidFill>
                  <a:srgbClr val="0070C0"/>
                </a:solidFill>
                <a:latin typeface="Cambria" pitchFamily="18" charset="0"/>
              </a:rPr>
              <a:t>Василевский.  </a:t>
            </a:r>
            <a:r>
              <a:rPr lang="ru-RU" sz="1600" b="1" dirty="0">
                <a:solidFill>
                  <a:srgbClr val="0070C0"/>
                </a:solidFill>
                <a:latin typeface="Cambria" pitchFamily="18" charset="0"/>
              </a:rPr>
              <a:t>Будучи во время войны начальником Генштаба на протяжении 34-х месяцев, А. М. Василевский только 12 месяцев был в Москве, в Генштабе, а 22 месяца находился на фронтах. Г. К. Жуков и A. M. Василевский обладали развитым стратегическим мышлением, глубоким пониманием обстановки. Именно это обстоятельство привело к одинаковой оценке обстановки и выработке дальновидных и обоснованных решений по контрнаступательной операции под Сталинградом, к переходу к стратегической обороне на Курской дуге и в ряде других случаев</a:t>
            </a:r>
            <a:r>
              <a:rPr lang="ru-RU" sz="1600" b="1" dirty="0" smtClean="0">
                <a:solidFill>
                  <a:srgbClr val="0070C0"/>
                </a:solidFill>
                <a:latin typeface="Cambria" pitchFamily="18" charset="0"/>
              </a:rPr>
              <a:t>.</a:t>
            </a:r>
            <a:endParaRPr lang="ru-RU" sz="1600" b="1" dirty="0">
              <a:solidFill>
                <a:srgbClr val="0070C0"/>
              </a:solidFill>
              <a:latin typeface="Cambria"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3600400" cy="792088"/>
          </a:xfrm>
        </p:spPr>
        <p:txBody>
          <a:bodyPr>
            <a:normAutofit/>
          </a:bodyPr>
          <a:lstStyle/>
          <a:p>
            <a:pPr algn="just"/>
            <a:r>
              <a:rPr lang="ru-RU" sz="1400" dirty="0" smtClean="0"/>
              <a:t>Т3(2) Василевский А. М. Дело всей</a:t>
            </a:r>
            <a:br>
              <a:rPr lang="ru-RU" sz="1400" dirty="0" smtClean="0"/>
            </a:br>
            <a:r>
              <a:rPr lang="ru-RU" sz="1400" dirty="0" smtClean="0"/>
              <a:t>В19  жизни / А. М. Василевский. – Кн. 2. – 6-е изд. – М. : Политиздат, 1989. – 303 с. : ил.</a:t>
            </a:r>
            <a:endParaRPr lang="ru-RU" sz="1400" dirty="0"/>
          </a:p>
        </p:txBody>
      </p:sp>
      <p:sp>
        <p:nvSpPr>
          <p:cNvPr id="4" name="Текст 3"/>
          <p:cNvSpPr>
            <a:spLocks noGrp="1"/>
          </p:cNvSpPr>
          <p:nvPr>
            <p:ph type="body" sz="half" idx="2"/>
          </p:nvPr>
        </p:nvSpPr>
        <p:spPr>
          <a:xfrm>
            <a:off x="457200" y="980728"/>
            <a:ext cx="3610744" cy="5145435"/>
          </a:xfrm>
        </p:spPr>
        <p:txBody>
          <a:bodyPr>
            <a:normAutofit/>
          </a:bodyPr>
          <a:lstStyle/>
          <a:p>
            <a:pPr algn="just"/>
            <a:r>
              <a:rPr lang="ru-RU" sz="1600" b="1" dirty="0" smtClean="0"/>
              <a:t>Во вторую книгу воспоминаний Маршала Советского Союза А. М. Василевского вошли главы, охватывающие период с июля 1943 года по сентябрь 1945 года. Первая глава называется «На Курской дуге». Как отмечает автор, события ранней весны 1943 года ему особенно памятны. Это и понятно. «Курская битва, к которой мы готовились продолжительное время, - пишет А. М. Василевский, - во многом определила дальнейший ход второй мировой войны». В данной книге представлено множество фотографий из жизни автора в военные годы, а также переписка с читателями.</a:t>
            </a:r>
            <a:endParaRPr lang="ru-RU" sz="1600" b="1" dirty="0"/>
          </a:p>
        </p:txBody>
      </p:sp>
      <p:pic>
        <p:nvPicPr>
          <p:cNvPr id="3074" name="Picture 2" descr="\\Bibl_new_c01\SharedDocs\Для Ольги\CCF01032013_00002.jpg"/>
          <p:cNvPicPr>
            <a:picLocks noGrp="1" noChangeAspect="1" noChangeArrowheads="1"/>
          </p:cNvPicPr>
          <p:nvPr>
            <p:ph idx="1"/>
          </p:nvPr>
        </p:nvPicPr>
        <p:blipFill>
          <a:blip r:embed="rId2" cstate="print"/>
          <a:srcRect l="50494" t="1556" b="2783"/>
          <a:stretch>
            <a:fillRect/>
          </a:stretch>
        </p:blipFill>
        <p:spPr bwMode="auto">
          <a:xfrm>
            <a:off x="4860032" y="476672"/>
            <a:ext cx="3816424" cy="6023948"/>
          </a:xfrm>
          <a:prstGeom prst="rect">
            <a:avLst/>
          </a:prstGeom>
          <a:noFill/>
          <a:scene3d>
            <a:camera prst="orthographicFront"/>
            <a:lightRig rig="threePt" dir="t"/>
          </a:scene3d>
          <a:sp3d>
            <a:bevelT w="152400" h="50800" prst="softRound"/>
          </a:sp3d>
        </p:spPr>
      </p:pic>
      <p:pic>
        <p:nvPicPr>
          <p:cNvPr id="8195" name="Picture 3" descr="C:\Documents and Settings\biblio_1.BIBL_NEW_C01\Мои документы\Строева О.М\курская битва\Немецкая танковая колонна (PzKpfw III), июнь 1943 года..jpg"/>
          <p:cNvPicPr>
            <a:picLocks noChangeAspect="1" noChangeArrowheads="1"/>
          </p:cNvPicPr>
          <p:nvPr/>
        </p:nvPicPr>
        <p:blipFill>
          <a:blip r:embed="rId3" cstate="print"/>
          <a:srcRect r="1669" b="5064"/>
          <a:stretch>
            <a:fillRect/>
          </a:stretch>
        </p:blipFill>
        <p:spPr bwMode="auto">
          <a:xfrm>
            <a:off x="755576" y="5373216"/>
            <a:ext cx="2952328" cy="1321796"/>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805264"/>
            <a:ext cx="9144000" cy="926976"/>
          </a:xfrm>
        </p:spPr>
        <p:txBody>
          <a:bodyPr>
            <a:normAutofit/>
          </a:bodyPr>
          <a:lstStyle/>
          <a:p>
            <a:r>
              <a:rPr lang="ru-RU" dirty="0" smtClean="0">
                <a:ln>
                  <a:solidFill>
                    <a:schemeClr val="tx1">
                      <a:lumMod val="95000"/>
                      <a:lumOff val="5000"/>
                    </a:schemeClr>
                  </a:solidFill>
                </a:ln>
                <a:solidFill>
                  <a:srgbClr val="00B050"/>
                </a:solidFill>
                <a:latin typeface="Cambria" pitchFamily="18" charset="0"/>
              </a:rPr>
              <a:t>Курская оборонительная операция</a:t>
            </a:r>
            <a:endParaRPr lang="ru-RU" dirty="0">
              <a:ln>
                <a:solidFill>
                  <a:schemeClr val="tx1">
                    <a:lumMod val="95000"/>
                    <a:lumOff val="5000"/>
                  </a:schemeClr>
                </a:solidFill>
              </a:ln>
              <a:solidFill>
                <a:srgbClr val="00B050"/>
              </a:solidFill>
              <a:latin typeface="Cambria" pitchFamily="18" charset="0"/>
            </a:endParaRPr>
          </a:p>
        </p:txBody>
      </p:sp>
      <p:pic>
        <p:nvPicPr>
          <p:cNvPr id="7170" name="Picture 2" descr="C:\Documents and Settings\biblio_1.BIBL_NEW_C01\Мои документы\Строева О.М\138535970.jpg"/>
          <p:cNvPicPr>
            <a:picLocks noGrp="1" noChangeAspect="1" noChangeArrowheads="1"/>
          </p:cNvPicPr>
          <p:nvPr>
            <p:ph idx="1"/>
          </p:nvPr>
        </p:nvPicPr>
        <p:blipFill>
          <a:blip r:embed="rId2" cstate="print"/>
          <a:srcRect/>
          <a:stretch>
            <a:fillRect/>
          </a:stretch>
        </p:blipFill>
        <p:spPr bwMode="auto">
          <a:xfrm>
            <a:off x="323528" y="332656"/>
            <a:ext cx="5904656" cy="5472608"/>
          </a:xfrm>
          <a:prstGeom prst="rect">
            <a:avLst/>
          </a:prstGeom>
          <a:noFill/>
        </p:spPr>
      </p:pic>
      <p:pic>
        <p:nvPicPr>
          <p:cNvPr id="5" name="Picture 2" descr="C:\RECYCLER\S-1-5-21-2025429265-1614895754-682003330-1006\Dc56.jpg"/>
          <p:cNvPicPr>
            <a:picLocks noChangeAspect="1" noChangeArrowheads="1"/>
          </p:cNvPicPr>
          <p:nvPr/>
        </p:nvPicPr>
        <p:blipFill>
          <a:blip r:embed="rId3" cstate="print"/>
          <a:srcRect/>
          <a:stretch>
            <a:fillRect/>
          </a:stretch>
        </p:blipFill>
        <p:spPr bwMode="auto">
          <a:xfrm>
            <a:off x="6156176" y="3429000"/>
            <a:ext cx="2797561" cy="2376264"/>
          </a:xfrm>
          <a:prstGeom prst="rect">
            <a:avLst/>
          </a:prstGeom>
          <a:noFill/>
          <a:ln>
            <a:solidFill>
              <a:srgbClr val="92D050"/>
            </a:solidFill>
          </a:ln>
          <a:effectLst>
            <a:glow rad="228600">
              <a:schemeClr val="accent3">
                <a:satMod val="175000"/>
                <a:alpha val="40000"/>
              </a:schemeClr>
            </a:glow>
          </a:effectLst>
        </p:spPr>
      </p:pic>
      <p:pic>
        <p:nvPicPr>
          <p:cNvPr id="7171" name="Picture 3" descr="C:\Documents and Settings\biblio_1.BIBL_NEW_C01\Мои документы\Строева О.М\map.jpg"/>
          <p:cNvPicPr>
            <a:picLocks noChangeAspect="1" noChangeArrowheads="1"/>
          </p:cNvPicPr>
          <p:nvPr/>
        </p:nvPicPr>
        <p:blipFill>
          <a:blip r:embed="rId4" cstate="print"/>
          <a:srcRect/>
          <a:stretch>
            <a:fillRect/>
          </a:stretch>
        </p:blipFill>
        <p:spPr bwMode="auto">
          <a:xfrm>
            <a:off x="6156176" y="332656"/>
            <a:ext cx="2808312" cy="302433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3528392" cy="1008112"/>
          </a:xfrm>
        </p:spPr>
        <p:txBody>
          <a:bodyPr>
            <a:normAutofit fontScale="90000"/>
          </a:bodyPr>
          <a:lstStyle/>
          <a:p>
            <a:pPr algn="ctr"/>
            <a:r>
              <a:rPr lang="ru-RU" sz="2200" dirty="0" smtClean="0">
                <a:solidFill>
                  <a:srgbClr val="00B0F0"/>
                </a:solidFill>
              </a:rPr>
              <a:t>Николай Фёдорович Ватутин</a:t>
            </a:r>
            <a:br>
              <a:rPr lang="ru-RU" sz="2200" dirty="0" smtClean="0">
                <a:solidFill>
                  <a:srgbClr val="00B0F0"/>
                </a:solidFill>
              </a:rPr>
            </a:br>
            <a:r>
              <a:rPr lang="ru-RU" sz="2200" dirty="0" smtClean="0">
                <a:solidFill>
                  <a:srgbClr val="00B0F0"/>
                </a:solidFill>
              </a:rPr>
              <a:t>(1901 – 1944)</a:t>
            </a:r>
            <a:r>
              <a:rPr lang="ru-RU" dirty="0" smtClean="0">
                <a:solidFill>
                  <a:srgbClr val="0070C0"/>
                </a:solidFill>
              </a:rPr>
              <a:t/>
            </a:r>
            <a:br>
              <a:rPr lang="ru-RU" dirty="0" smtClean="0">
                <a:solidFill>
                  <a:srgbClr val="0070C0"/>
                </a:solidFill>
              </a:rPr>
            </a:br>
            <a:endParaRPr lang="ru-RU" dirty="0">
              <a:solidFill>
                <a:srgbClr val="0070C0"/>
              </a:solidFill>
            </a:endParaRPr>
          </a:p>
        </p:txBody>
      </p:sp>
      <p:sp>
        <p:nvSpPr>
          <p:cNvPr id="4" name="Текст 3"/>
          <p:cNvSpPr>
            <a:spLocks noGrp="1"/>
          </p:cNvSpPr>
          <p:nvPr>
            <p:ph type="body" sz="half" idx="2"/>
          </p:nvPr>
        </p:nvSpPr>
        <p:spPr>
          <a:xfrm>
            <a:off x="467544" y="1124744"/>
            <a:ext cx="3600400" cy="5472608"/>
          </a:xfrm>
        </p:spPr>
        <p:txBody>
          <a:bodyPr>
            <a:normAutofit/>
          </a:bodyPr>
          <a:lstStyle/>
          <a:p>
            <a:pPr algn="just"/>
            <a:r>
              <a:rPr lang="ru-RU" sz="1600" b="1" dirty="0" smtClean="0">
                <a:solidFill>
                  <a:srgbClr val="0070C0"/>
                </a:solidFill>
                <a:latin typeface="Cambria" pitchFamily="18" charset="0"/>
              </a:rPr>
              <a:t>Военачальник, генерал армии (1943), Герой Советского Союза (1965, посмертно). Во время Великой Отечественной войны начальник штаба Северо-Западного фронта, зам. начальника Генштаба. С 1942 командующий войсками Воронежского, Юго-Западного (во время Сталинградской битвы) и 1-го Украинского фронтов (Курская дуга). Его войска приняли участие в освобождении Белгорода, Харькова, Киева. форсировании Днепра и т.д.</a:t>
            </a:r>
            <a:endParaRPr lang="ru-RU" sz="1600" b="1" dirty="0">
              <a:solidFill>
                <a:srgbClr val="0070C0"/>
              </a:solidFill>
              <a:latin typeface="Cambria" pitchFamily="18" charset="0"/>
            </a:endParaRPr>
          </a:p>
        </p:txBody>
      </p:sp>
      <p:pic>
        <p:nvPicPr>
          <p:cNvPr id="1026" name="Picture 2" descr="C:\Documents and Settings\biblio_1.BIBL_NEW_C01\Мои документы\Строева О.М\9 мая\vatutin_0.jpg"/>
          <p:cNvPicPr>
            <a:picLocks noGrp="1" noChangeAspect="1" noChangeArrowheads="1"/>
          </p:cNvPicPr>
          <p:nvPr>
            <p:ph idx="1"/>
          </p:nvPr>
        </p:nvPicPr>
        <p:blipFill>
          <a:blip r:embed="rId2" cstate="print"/>
          <a:srcRect/>
          <a:stretch>
            <a:fillRect/>
          </a:stretch>
        </p:blipFill>
        <p:spPr bwMode="auto">
          <a:xfrm>
            <a:off x="4644008" y="692696"/>
            <a:ext cx="4104456" cy="554461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3682752" cy="1008112"/>
          </a:xfrm>
        </p:spPr>
        <p:txBody>
          <a:bodyPr>
            <a:normAutofit/>
          </a:bodyPr>
          <a:lstStyle/>
          <a:p>
            <a:pPr algn="just"/>
            <a:r>
              <a:rPr lang="ru-RU" sz="1400" dirty="0" smtClean="0"/>
              <a:t>Т3(2) Ратная доблесть белгородцев:</a:t>
            </a:r>
            <a:br>
              <a:rPr lang="ru-RU" sz="1400" dirty="0" smtClean="0"/>
            </a:br>
            <a:r>
              <a:rPr lang="ru-RU" sz="1400" dirty="0" smtClean="0"/>
              <a:t> Р25 герои Советского Союза и полные кавалеры ордена Славы. - Белгород: Изд-во «Истоки», 1995. - 396 с. : ил.</a:t>
            </a:r>
            <a:endParaRPr lang="ru-RU" sz="1400" dirty="0"/>
          </a:p>
        </p:txBody>
      </p:sp>
      <p:sp>
        <p:nvSpPr>
          <p:cNvPr id="4" name="Текст 3"/>
          <p:cNvSpPr>
            <a:spLocks noGrp="1"/>
          </p:cNvSpPr>
          <p:nvPr>
            <p:ph type="body" sz="half" idx="2"/>
          </p:nvPr>
        </p:nvSpPr>
        <p:spPr>
          <a:xfrm>
            <a:off x="457200" y="1196752"/>
            <a:ext cx="3754760" cy="5544616"/>
          </a:xfrm>
        </p:spPr>
        <p:txBody>
          <a:bodyPr>
            <a:normAutofit/>
          </a:bodyPr>
          <a:lstStyle/>
          <a:p>
            <a:pPr algn="just"/>
            <a:r>
              <a:rPr lang="ru-RU" sz="1600" b="1" dirty="0" smtClean="0"/>
              <a:t>Предлагаемая читателю книга, посвященная 50-летию победы – это материалы о Героях Советского Союза и полных кавалерах ордена Славы. Основополагающим принципом расположения материалов о Героях Советского Союза в книге положен год совершения подвига, а внутри каждого года статьи подобраны в алфавитном порядке фамилий Героев. Среди них приведена биография Николая Федоровича Ватутина. Войска фронта под его командованием в период Курской битвы летом 1943 года в оборонительных и наступательных боях нанесли немецко-фашистским войскам сокрушительное поражение, после чего был награжден орденом Кутузова 1-й степени.</a:t>
            </a:r>
            <a:endParaRPr lang="ru-RU" sz="1600" b="1" dirty="0"/>
          </a:p>
        </p:txBody>
      </p:sp>
      <p:pic>
        <p:nvPicPr>
          <p:cNvPr id="9218" name="Picture 2" descr="\\Bibl_new_c01\SharedDocs\Для Ольги\CCF01032013_00008.jpg"/>
          <p:cNvPicPr>
            <a:picLocks noGrp="1" noChangeAspect="1" noChangeArrowheads="1"/>
          </p:cNvPicPr>
          <p:nvPr>
            <p:ph idx="1"/>
          </p:nvPr>
        </p:nvPicPr>
        <p:blipFill>
          <a:blip r:embed="rId2" cstate="print"/>
          <a:srcRect l="872" r="4314" b="54122"/>
          <a:stretch>
            <a:fillRect/>
          </a:stretch>
        </p:blipFill>
        <p:spPr bwMode="auto">
          <a:xfrm rot="5400000">
            <a:off x="3743908" y="1448783"/>
            <a:ext cx="6120678" cy="3888432"/>
          </a:xfrm>
          <a:prstGeom prst="rect">
            <a:avLst/>
          </a:prstGeom>
          <a:noFill/>
          <a:scene3d>
            <a:camera prst="orthographicFront"/>
            <a:lightRig rig="threePt" dir="t"/>
          </a:scene3d>
          <a:sp3d>
            <a:bevelT w="152400" h="50800" prst="softRound"/>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5776" y="260648"/>
            <a:ext cx="3960440" cy="706090"/>
          </a:xfrm>
        </p:spPr>
        <p:txBody>
          <a:bodyPr>
            <a:prstTxWarp prst="textDeflateTop">
              <a:avLst/>
            </a:prstTxWarp>
            <a:normAutofit/>
          </a:bodyPr>
          <a:lstStyle/>
          <a:p>
            <a:r>
              <a:rPr lang="ru-RU" sz="3600" b="1" dirty="0" smtClean="0">
                <a:solidFill>
                  <a:srgbClr val="C00000"/>
                </a:solidFill>
                <a:effectLst/>
                <a:latin typeface="Bookman Old Style" pitchFamily="18" charset="0"/>
              </a:rPr>
              <a:t>Курская битва</a:t>
            </a:r>
            <a:endParaRPr lang="ru-RU" sz="3600" b="1" dirty="0">
              <a:solidFill>
                <a:srgbClr val="C00000"/>
              </a:solidFill>
              <a:effectLst/>
              <a:latin typeface="Bookman Old Style" pitchFamily="18" charset="0"/>
            </a:endParaRPr>
          </a:p>
        </p:txBody>
      </p:sp>
      <p:sp>
        <p:nvSpPr>
          <p:cNvPr id="3" name="Содержимое 2"/>
          <p:cNvSpPr>
            <a:spLocks noGrp="1"/>
          </p:cNvSpPr>
          <p:nvPr>
            <p:ph sz="half" idx="1"/>
          </p:nvPr>
        </p:nvSpPr>
        <p:spPr>
          <a:xfrm>
            <a:off x="0" y="1268760"/>
            <a:ext cx="4572000" cy="5589240"/>
          </a:xfrm>
        </p:spPr>
        <p:txBody>
          <a:bodyPr>
            <a:normAutofit fontScale="92500" lnSpcReduction="10000"/>
          </a:bodyPr>
          <a:lstStyle/>
          <a:p>
            <a:pPr indent="-252413">
              <a:buNone/>
            </a:pPr>
            <a:r>
              <a:rPr lang="ru-RU" sz="2100" b="1" i="1" dirty="0" smtClean="0">
                <a:solidFill>
                  <a:schemeClr val="accent2">
                    <a:lumMod val="50000"/>
                  </a:schemeClr>
                </a:solidFill>
                <a:latin typeface="Arial Narrow" pitchFamily="34" charset="0"/>
              </a:rPr>
              <a:t>Крупнейшая битва под  Курском гремела,</a:t>
            </a:r>
          </a:p>
          <a:p>
            <a:pPr indent="-252413">
              <a:buNone/>
            </a:pPr>
            <a:r>
              <a:rPr lang="ru-RU" sz="2100" b="1" i="1" dirty="0" smtClean="0">
                <a:solidFill>
                  <a:schemeClr val="accent2">
                    <a:lumMod val="50000"/>
                  </a:schemeClr>
                </a:solidFill>
                <a:latin typeface="Arial Narrow" pitchFamily="34" charset="0"/>
              </a:rPr>
              <a:t>Стояли все насмерть в жестоком бою,</a:t>
            </a:r>
          </a:p>
          <a:p>
            <a:pPr indent="-252413">
              <a:buNone/>
            </a:pPr>
            <a:r>
              <a:rPr lang="ru-RU" sz="2100" b="1" i="1" dirty="0" smtClean="0">
                <a:solidFill>
                  <a:schemeClr val="accent2">
                    <a:lumMod val="50000"/>
                  </a:schemeClr>
                </a:solidFill>
                <a:latin typeface="Arial Narrow" pitchFamily="34" charset="0"/>
              </a:rPr>
              <a:t>Земля от ударов и взрывов немела,</a:t>
            </a:r>
          </a:p>
          <a:p>
            <a:pPr indent="-252413">
              <a:buNone/>
            </a:pPr>
            <a:r>
              <a:rPr lang="ru-RU" sz="2100" b="1" i="1" dirty="0" smtClean="0">
                <a:solidFill>
                  <a:schemeClr val="accent2">
                    <a:lumMod val="50000"/>
                  </a:schemeClr>
                </a:solidFill>
                <a:latin typeface="Arial Narrow" pitchFamily="34" charset="0"/>
              </a:rPr>
              <a:t>И миллионы смешались в строю:</a:t>
            </a:r>
          </a:p>
          <a:p>
            <a:pPr indent="-252413">
              <a:buNone/>
            </a:pPr>
            <a:endParaRPr lang="ru-RU" sz="2100" b="1" i="1" dirty="0" smtClean="0">
              <a:solidFill>
                <a:schemeClr val="accent2">
                  <a:lumMod val="50000"/>
                </a:schemeClr>
              </a:solidFill>
              <a:latin typeface="Arial Narrow" pitchFamily="34" charset="0"/>
            </a:endParaRPr>
          </a:p>
          <a:p>
            <a:pPr indent="-252413">
              <a:buNone/>
            </a:pPr>
            <a:r>
              <a:rPr lang="ru-RU" sz="2100" b="1" i="1" dirty="0" smtClean="0">
                <a:solidFill>
                  <a:schemeClr val="accent2">
                    <a:lumMod val="50000"/>
                  </a:schemeClr>
                </a:solidFill>
                <a:latin typeface="Arial Narrow" pitchFamily="34" charset="0"/>
              </a:rPr>
              <a:t>         И самолеты, и минометы,</a:t>
            </a:r>
          </a:p>
          <a:p>
            <a:pPr indent="-252413">
              <a:buNone/>
            </a:pPr>
            <a:r>
              <a:rPr lang="ru-RU" sz="2100" b="1" i="1" dirty="0" smtClean="0">
                <a:solidFill>
                  <a:schemeClr val="accent2">
                    <a:lumMod val="50000"/>
                  </a:schemeClr>
                </a:solidFill>
                <a:latin typeface="Arial Narrow" pitchFamily="34" charset="0"/>
              </a:rPr>
              <a:t>         Тысячи танков и крики людей.</a:t>
            </a:r>
          </a:p>
          <a:p>
            <a:pPr indent="-252413">
              <a:buNone/>
            </a:pPr>
            <a:r>
              <a:rPr lang="ru-RU" sz="2100" b="1" i="1" dirty="0" smtClean="0">
                <a:solidFill>
                  <a:schemeClr val="accent2">
                    <a:lumMod val="50000"/>
                  </a:schemeClr>
                </a:solidFill>
                <a:latin typeface="Arial Narrow" pitchFamily="34" charset="0"/>
              </a:rPr>
              <a:t>         Все  было там - в сорок третьем,</a:t>
            </a:r>
          </a:p>
          <a:p>
            <a:pPr indent="-252413">
              <a:buNone/>
            </a:pPr>
            <a:r>
              <a:rPr lang="ru-RU" sz="2100" b="1" i="1" dirty="0" smtClean="0">
                <a:solidFill>
                  <a:schemeClr val="accent2">
                    <a:lumMod val="50000"/>
                  </a:schemeClr>
                </a:solidFill>
                <a:latin typeface="Arial Narrow" pitchFamily="34" charset="0"/>
              </a:rPr>
              <a:t>         Сорок девять дней и ночей.</a:t>
            </a:r>
          </a:p>
          <a:p>
            <a:pPr indent="-252413">
              <a:buNone/>
            </a:pPr>
            <a:endParaRPr lang="ru-RU" sz="2100" b="1" i="1" dirty="0" smtClean="0">
              <a:solidFill>
                <a:schemeClr val="accent2">
                  <a:lumMod val="50000"/>
                </a:schemeClr>
              </a:solidFill>
              <a:latin typeface="Arial Narrow" pitchFamily="34" charset="0"/>
            </a:endParaRPr>
          </a:p>
          <a:p>
            <a:pPr indent="-252413">
              <a:buNone/>
            </a:pPr>
            <a:r>
              <a:rPr lang="ru-RU" sz="2100" b="1" i="1" dirty="0" smtClean="0">
                <a:solidFill>
                  <a:schemeClr val="accent2">
                    <a:lumMod val="50000"/>
                  </a:schemeClr>
                </a:solidFill>
                <a:latin typeface="Arial Narrow" pitchFamily="34" charset="0"/>
              </a:rPr>
              <a:t>Горела земля, взрывались снаряды,</a:t>
            </a:r>
          </a:p>
          <a:p>
            <a:pPr indent="-252413">
              <a:buNone/>
            </a:pPr>
            <a:r>
              <a:rPr lang="ru-RU" sz="2100" b="1" i="1" dirty="0" smtClean="0">
                <a:solidFill>
                  <a:schemeClr val="accent2">
                    <a:lumMod val="50000"/>
                  </a:schemeClr>
                </a:solidFill>
                <a:latin typeface="Arial Narrow" pitchFamily="34" charset="0"/>
              </a:rPr>
              <a:t>Танкисты рвались на запад - вперед!</a:t>
            </a:r>
          </a:p>
          <a:p>
            <a:pPr indent="-252413">
              <a:buNone/>
            </a:pPr>
            <a:r>
              <a:rPr lang="ru-RU" sz="2100" b="1" i="1" dirty="0" smtClean="0">
                <a:solidFill>
                  <a:schemeClr val="accent2">
                    <a:lumMod val="50000"/>
                  </a:schemeClr>
                </a:solidFill>
                <a:latin typeface="Arial Narrow" pitchFamily="34" charset="0"/>
              </a:rPr>
              <a:t>Приказ поступил - никакие преграды:</a:t>
            </a:r>
          </a:p>
          <a:p>
            <a:pPr indent="-252413">
              <a:buNone/>
            </a:pPr>
            <a:r>
              <a:rPr lang="ru-RU" sz="2100" b="1" i="1" dirty="0" smtClean="0">
                <a:solidFill>
                  <a:schemeClr val="accent2">
                    <a:lumMod val="50000"/>
                  </a:schemeClr>
                </a:solidFill>
                <a:latin typeface="Arial Narrow" pitchFamily="34" charset="0"/>
              </a:rPr>
              <a:t>Ни  речка, ни горы, ни вражеский дот.</a:t>
            </a:r>
          </a:p>
          <a:p>
            <a:endParaRPr lang="ru-RU" dirty="0"/>
          </a:p>
        </p:txBody>
      </p:sp>
      <p:sp>
        <p:nvSpPr>
          <p:cNvPr id="4" name="Содержимое 3"/>
          <p:cNvSpPr>
            <a:spLocks noGrp="1"/>
          </p:cNvSpPr>
          <p:nvPr>
            <p:ph sz="half" idx="2"/>
          </p:nvPr>
        </p:nvSpPr>
        <p:spPr>
          <a:xfrm>
            <a:off x="4499992" y="1268760"/>
            <a:ext cx="4644008" cy="5589240"/>
          </a:xfrm>
        </p:spPr>
        <p:txBody>
          <a:bodyPr>
            <a:normAutofit fontScale="92500" lnSpcReduction="10000"/>
          </a:bodyPr>
          <a:lstStyle/>
          <a:p>
            <a:pPr>
              <a:buNone/>
            </a:pPr>
            <a:r>
              <a:rPr lang="ru-RU" sz="2000" b="1" i="1" dirty="0" smtClean="0">
                <a:solidFill>
                  <a:schemeClr val="accent2">
                    <a:lumMod val="50000"/>
                  </a:schemeClr>
                </a:solidFill>
                <a:latin typeface="Arial Narrow" pitchFamily="34" charset="0"/>
                <a:cs typeface="Arial" pitchFamily="34" charset="0"/>
              </a:rPr>
              <a:t>Смешалась под Курском стальная армада,</a:t>
            </a:r>
          </a:p>
          <a:p>
            <a:pPr>
              <a:buNone/>
            </a:pPr>
            <a:r>
              <a:rPr lang="ru-RU" sz="2000" b="1" i="1" dirty="0" smtClean="0">
                <a:solidFill>
                  <a:schemeClr val="accent2">
                    <a:lumMod val="50000"/>
                  </a:schemeClr>
                </a:solidFill>
                <a:latin typeface="Arial Narrow" pitchFamily="34" charset="0"/>
                <a:cs typeface="Arial" pitchFamily="34" charset="0"/>
              </a:rPr>
              <a:t>От гусениц танков гремела земля,</a:t>
            </a:r>
          </a:p>
          <a:p>
            <a:pPr>
              <a:buNone/>
            </a:pPr>
            <a:r>
              <a:rPr lang="ru-RU" sz="2000" b="1" i="1" dirty="0" smtClean="0">
                <a:solidFill>
                  <a:schemeClr val="accent2">
                    <a:lumMod val="50000"/>
                  </a:schemeClr>
                </a:solidFill>
                <a:latin typeface="Arial Narrow" pitchFamily="34" charset="0"/>
                <a:cs typeface="Arial" pitchFamily="34" charset="0"/>
              </a:rPr>
              <a:t>От взрывов снарядов была канонада,</a:t>
            </a:r>
          </a:p>
          <a:p>
            <a:pPr>
              <a:buNone/>
            </a:pPr>
            <a:r>
              <a:rPr lang="ru-RU" sz="2000" b="1" i="1" dirty="0" smtClean="0">
                <a:solidFill>
                  <a:schemeClr val="accent2">
                    <a:lumMod val="50000"/>
                  </a:schemeClr>
                </a:solidFill>
                <a:latin typeface="Arial Narrow" pitchFamily="34" charset="0"/>
                <a:cs typeface="Arial" pitchFamily="34" charset="0"/>
              </a:rPr>
              <a:t>Слышны были стоны, всходила заря.</a:t>
            </a:r>
          </a:p>
          <a:p>
            <a:pPr>
              <a:buNone/>
            </a:pPr>
            <a:endParaRPr lang="ru-RU" sz="2000" b="1" i="1" dirty="0" smtClean="0">
              <a:solidFill>
                <a:schemeClr val="accent2">
                  <a:lumMod val="50000"/>
                </a:schemeClr>
              </a:solidFill>
              <a:latin typeface="Arial Narrow" pitchFamily="34" charset="0"/>
              <a:cs typeface="Arial" pitchFamily="34" charset="0"/>
            </a:endParaRPr>
          </a:p>
          <a:p>
            <a:pPr indent="-71438">
              <a:buNone/>
            </a:pPr>
            <a:r>
              <a:rPr lang="ru-RU" sz="2000" b="1" i="1" dirty="0" smtClean="0">
                <a:solidFill>
                  <a:schemeClr val="accent2">
                    <a:lumMod val="50000"/>
                  </a:schemeClr>
                </a:solidFill>
                <a:latin typeface="Arial Narrow" pitchFamily="34" charset="0"/>
                <a:cs typeface="Arial" pitchFamily="34" charset="0"/>
              </a:rPr>
              <a:t>Уж 70 лет с тех пор пролетело,</a:t>
            </a:r>
          </a:p>
          <a:p>
            <a:pPr indent="-71438">
              <a:buNone/>
            </a:pPr>
            <a:r>
              <a:rPr lang="ru-RU" sz="2000" b="1" i="1" dirty="0" smtClean="0">
                <a:solidFill>
                  <a:schemeClr val="accent2">
                    <a:lumMod val="50000"/>
                  </a:schemeClr>
                </a:solidFill>
                <a:latin typeface="Arial Narrow" pitchFamily="34" charset="0"/>
                <a:cs typeface="Arial" pitchFamily="34" charset="0"/>
              </a:rPr>
              <a:t>Но помнить ту Битву мы с вами должны,</a:t>
            </a:r>
          </a:p>
          <a:p>
            <a:pPr indent="-71438">
              <a:buNone/>
            </a:pPr>
            <a:r>
              <a:rPr lang="ru-RU" sz="2000" b="1" i="1" dirty="0" smtClean="0">
                <a:solidFill>
                  <a:schemeClr val="accent2">
                    <a:lumMod val="50000"/>
                  </a:schemeClr>
                </a:solidFill>
                <a:latin typeface="Arial Narrow" pitchFamily="34" charset="0"/>
                <a:cs typeface="Arial" pitchFamily="34" charset="0"/>
              </a:rPr>
              <a:t>Чтоб не было войн на нашей планете-</a:t>
            </a:r>
          </a:p>
          <a:p>
            <a:pPr indent="-71438">
              <a:buNone/>
            </a:pPr>
            <a:r>
              <a:rPr lang="ru-RU" sz="2000" b="1" i="1" dirty="0" smtClean="0">
                <a:solidFill>
                  <a:schemeClr val="accent2">
                    <a:lumMod val="50000"/>
                  </a:schemeClr>
                </a:solidFill>
                <a:latin typeface="Arial Narrow" pitchFamily="34" charset="0"/>
                <a:cs typeface="Arial" pitchFamily="34" charset="0"/>
              </a:rPr>
              <a:t>Честные люди всем странам нужны!</a:t>
            </a:r>
          </a:p>
          <a:p>
            <a:pPr>
              <a:buNone/>
            </a:pPr>
            <a:endParaRPr lang="ru-RU" sz="2000" b="1" i="1" dirty="0" smtClean="0">
              <a:solidFill>
                <a:schemeClr val="accent2">
                  <a:lumMod val="50000"/>
                </a:schemeClr>
              </a:solidFill>
              <a:latin typeface="Arial Narrow" pitchFamily="34" charset="0"/>
              <a:cs typeface="Arial" pitchFamily="34" charset="0"/>
            </a:endParaRPr>
          </a:p>
          <a:p>
            <a:pPr>
              <a:buNone/>
            </a:pPr>
            <a:r>
              <a:rPr lang="ru-RU" sz="2000" b="1" i="1" dirty="0" smtClean="0">
                <a:solidFill>
                  <a:schemeClr val="accent2">
                    <a:lumMod val="50000"/>
                  </a:schemeClr>
                </a:solidFill>
                <a:latin typeface="Arial Narrow" pitchFamily="34" charset="0"/>
                <a:cs typeface="Arial" pitchFamily="34" charset="0"/>
              </a:rPr>
              <a:t>Давайте беречь эту милую землю!</a:t>
            </a:r>
          </a:p>
          <a:p>
            <a:pPr>
              <a:buNone/>
            </a:pPr>
            <a:r>
              <a:rPr lang="ru-RU" sz="2000" b="1" i="1" dirty="0" smtClean="0">
                <a:solidFill>
                  <a:schemeClr val="accent2">
                    <a:lumMod val="50000"/>
                  </a:schemeClr>
                </a:solidFill>
                <a:latin typeface="Arial Narrow" pitchFamily="34" charset="0"/>
                <a:cs typeface="Arial" pitchFamily="34" charset="0"/>
              </a:rPr>
              <a:t>Посеем зерно и хлеба уберем,</a:t>
            </a:r>
          </a:p>
          <a:p>
            <a:pPr>
              <a:buNone/>
            </a:pPr>
            <a:r>
              <a:rPr lang="ru-RU" sz="2000" b="1" i="1" dirty="0" smtClean="0">
                <a:solidFill>
                  <a:schemeClr val="accent2">
                    <a:lumMod val="50000"/>
                  </a:schemeClr>
                </a:solidFill>
                <a:latin typeface="Arial Narrow" pitchFamily="34" charset="0"/>
                <a:cs typeface="Arial" pitchFamily="34" charset="0"/>
              </a:rPr>
              <a:t>Не надо топтать, ее надо  лелеять.</a:t>
            </a:r>
          </a:p>
          <a:p>
            <a:pPr>
              <a:buNone/>
            </a:pPr>
            <a:r>
              <a:rPr lang="ru-RU" sz="2000" b="1" i="1" dirty="0" smtClean="0">
                <a:solidFill>
                  <a:schemeClr val="accent2">
                    <a:lumMod val="50000"/>
                  </a:schemeClr>
                </a:solidFill>
                <a:latin typeface="Arial Narrow" pitchFamily="34" charset="0"/>
                <a:cs typeface="Arial" pitchFamily="34" charset="0"/>
              </a:rPr>
              <a:t>Она нам за это отплатит добром!</a:t>
            </a:r>
          </a:p>
          <a:p>
            <a:pPr>
              <a:buNone/>
            </a:pPr>
            <a:endParaRPr lang="ru-RU" sz="2000" b="1" i="1" dirty="0" smtClean="0">
              <a:solidFill>
                <a:schemeClr val="accent2">
                  <a:lumMod val="50000"/>
                </a:schemeClr>
              </a:solidFill>
              <a:latin typeface="Arial Narrow" pitchFamily="34" charset="0"/>
              <a:cs typeface="Arial" pitchFamily="34" charset="0"/>
            </a:endParaRPr>
          </a:p>
          <a:p>
            <a:pPr>
              <a:buNone/>
            </a:pPr>
            <a:r>
              <a:rPr lang="ru-RU" sz="2000" b="1" i="1" dirty="0" smtClean="0">
                <a:solidFill>
                  <a:schemeClr val="accent2">
                    <a:lumMod val="50000"/>
                  </a:schemeClr>
                </a:solidFill>
                <a:latin typeface="Arial Narrow" pitchFamily="34" charset="0"/>
                <a:cs typeface="Arial" pitchFamily="34" charset="0"/>
              </a:rPr>
              <a:t>                                                    А. И. Калинина</a:t>
            </a:r>
            <a:endParaRPr lang="ru-RU" sz="2000" b="1" i="1" dirty="0">
              <a:solidFill>
                <a:schemeClr val="accent2">
                  <a:lumMod val="50000"/>
                </a:schemeClr>
              </a:solidFill>
              <a:latin typeface="Arial Narrow" pitchFamily="34" charset="0"/>
              <a:cs typeface="Arial" pitchFamily="34" charset="0"/>
            </a:endParaRPr>
          </a:p>
        </p:txBody>
      </p:sp>
      <p:pic>
        <p:nvPicPr>
          <p:cNvPr id="1027" name="Picture 3" descr="C:\Documents and Settings\biblio_1.BIBL_NEW_C01\Мои документы\Строева О.М\курская битва\stug3_g_10.jpg"/>
          <p:cNvPicPr>
            <a:picLocks noChangeAspect="1" noChangeArrowheads="1"/>
          </p:cNvPicPr>
          <p:nvPr/>
        </p:nvPicPr>
        <p:blipFill>
          <a:blip r:embed="rId2" cstate="print"/>
          <a:srcRect/>
          <a:stretch>
            <a:fillRect/>
          </a:stretch>
        </p:blipFill>
        <p:spPr bwMode="auto">
          <a:xfrm>
            <a:off x="179512" y="5824302"/>
            <a:ext cx="2448272" cy="1033698"/>
          </a:xfrm>
          <a:prstGeom prst="rect">
            <a:avLst/>
          </a:prstGeom>
          <a:noFill/>
          <a:effectLst>
            <a:softEdge rad="127000"/>
          </a:effectLst>
        </p:spPr>
      </p:pic>
      <p:pic>
        <p:nvPicPr>
          <p:cNvPr id="1028" name="Picture 4" descr="C:\Documents and Settings\biblio_1.BIBL_NEW_C01\Мои документы\Строева О.М\курская битва\site.jpeg"/>
          <p:cNvPicPr>
            <a:picLocks noChangeAspect="1" noChangeArrowheads="1"/>
          </p:cNvPicPr>
          <p:nvPr/>
        </p:nvPicPr>
        <p:blipFill>
          <a:blip r:embed="rId3" cstate="print"/>
          <a:srcRect/>
          <a:stretch>
            <a:fillRect/>
          </a:stretch>
        </p:blipFill>
        <p:spPr bwMode="auto">
          <a:xfrm>
            <a:off x="6588224" y="0"/>
            <a:ext cx="2411760" cy="1196752"/>
          </a:xfrm>
          <a:prstGeom prst="rect">
            <a:avLst/>
          </a:prstGeom>
          <a:noFill/>
          <a:effectLst>
            <a:softEdge rad="127000"/>
          </a:effectLst>
        </p:spPr>
      </p:pic>
      <p:pic>
        <p:nvPicPr>
          <p:cNvPr id="1029" name="Picture 5" descr="C:\Documents and Settings\biblio_1.BIBL_NEW_C01\Мои документы\Строева О.М\курская битва\4.jpeg"/>
          <p:cNvPicPr>
            <a:picLocks noChangeAspect="1" noChangeArrowheads="1"/>
          </p:cNvPicPr>
          <p:nvPr/>
        </p:nvPicPr>
        <p:blipFill>
          <a:blip r:embed="rId4" cstate="print"/>
          <a:srcRect/>
          <a:stretch>
            <a:fillRect/>
          </a:stretch>
        </p:blipFill>
        <p:spPr bwMode="auto">
          <a:xfrm>
            <a:off x="107504" y="0"/>
            <a:ext cx="2448272" cy="1268760"/>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3610744" cy="1008112"/>
          </a:xfrm>
        </p:spPr>
        <p:txBody>
          <a:bodyPr>
            <a:normAutofit/>
          </a:bodyPr>
          <a:lstStyle/>
          <a:p>
            <a:pPr algn="ctr"/>
            <a:r>
              <a:rPr lang="ru-RU" dirty="0" smtClean="0">
                <a:solidFill>
                  <a:srgbClr val="00B0F0"/>
                </a:solidFill>
              </a:rPr>
              <a:t>Иван Степанович </a:t>
            </a:r>
            <a:br>
              <a:rPr lang="ru-RU" dirty="0" smtClean="0">
                <a:solidFill>
                  <a:srgbClr val="00B0F0"/>
                </a:solidFill>
              </a:rPr>
            </a:br>
            <a:r>
              <a:rPr lang="ru-RU" dirty="0" smtClean="0">
                <a:solidFill>
                  <a:srgbClr val="00B0F0"/>
                </a:solidFill>
              </a:rPr>
              <a:t>Конев</a:t>
            </a:r>
            <a:br>
              <a:rPr lang="ru-RU" dirty="0" smtClean="0">
                <a:solidFill>
                  <a:srgbClr val="00B0F0"/>
                </a:solidFill>
              </a:rPr>
            </a:br>
            <a:r>
              <a:rPr lang="ru-RU" dirty="0" smtClean="0">
                <a:solidFill>
                  <a:srgbClr val="00B0F0"/>
                </a:solidFill>
              </a:rPr>
              <a:t>(1897 – 1973)</a:t>
            </a:r>
            <a:endParaRPr lang="ru-RU" dirty="0">
              <a:solidFill>
                <a:srgbClr val="00B0F0"/>
              </a:solidFill>
            </a:endParaRPr>
          </a:p>
        </p:txBody>
      </p:sp>
      <p:pic>
        <p:nvPicPr>
          <p:cNvPr id="5122" name="Picture 2" descr="C:\Documents and Settings\biblio_1.BIBL_NEW_C01\Мои документы\Строева О.М\курская битва\полководцы\Konev.jpg"/>
          <p:cNvPicPr>
            <a:picLocks noGrp="1" noChangeAspect="1" noChangeArrowheads="1"/>
          </p:cNvPicPr>
          <p:nvPr>
            <p:ph idx="1"/>
          </p:nvPr>
        </p:nvPicPr>
        <p:blipFill>
          <a:blip r:embed="rId2" cstate="print"/>
          <a:stretch>
            <a:fillRect/>
          </a:stretch>
        </p:blipFill>
        <p:spPr bwMode="auto">
          <a:xfrm>
            <a:off x="4788024" y="476672"/>
            <a:ext cx="3808399" cy="5853113"/>
          </a:xfrm>
          <a:prstGeom prst="rect">
            <a:avLst/>
          </a:prstGeom>
          <a:noFill/>
        </p:spPr>
      </p:pic>
      <p:sp>
        <p:nvSpPr>
          <p:cNvPr id="4" name="Текст 3"/>
          <p:cNvSpPr>
            <a:spLocks noGrp="1"/>
          </p:cNvSpPr>
          <p:nvPr>
            <p:ph type="body" sz="half" idx="2"/>
          </p:nvPr>
        </p:nvSpPr>
        <p:spPr>
          <a:xfrm>
            <a:off x="457200" y="1268760"/>
            <a:ext cx="3610744" cy="5472608"/>
          </a:xfrm>
        </p:spPr>
        <p:txBody>
          <a:bodyPr>
            <a:normAutofit/>
          </a:bodyPr>
          <a:lstStyle/>
          <a:p>
            <a:pPr algn="just"/>
            <a:r>
              <a:rPr lang="ru-RU" sz="1600" b="1" dirty="0">
                <a:solidFill>
                  <a:srgbClr val="0070C0"/>
                </a:solidFill>
                <a:latin typeface="Cambria" pitchFamily="18" charset="0"/>
              </a:rPr>
              <a:t>Важной чертой полководческого таланта является интуиция, позволяющая добиться внезапности удара. Этим редким качеством обладал Иван Степанович </a:t>
            </a:r>
            <a:r>
              <a:rPr lang="ru-RU" sz="1600" b="1" dirty="0" smtClean="0">
                <a:solidFill>
                  <a:srgbClr val="0070C0"/>
                </a:solidFill>
                <a:latin typeface="Cambria" pitchFamily="18" charset="0"/>
              </a:rPr>
              <a:t>Конев. </a:t>
            </a:r>
            <a:r>
              <a:rPr lang="ru-RU" sz="1600" b="1" dirty="0">
                <a:solidFill>
                  <a:srgbClr val="0070C0"/>
                </a:solidFill>
                <a:latin typeface="Cambria" pitchFamily="18" charset="0"/>
              </a:rPr>
              <a:t>Его полководческий талант наиболее убедительно и ярко проявился в наступательных операциях, в ходе которых было одержано много блестящих побед. При этом он всегда стремился не ввязываться в затяжные бои в больших городах и обходными маневрами вынуждал противника покинуть город. Это позволяло ему уменьшить потери своих войск, не допустить больших разрушений и жертв среди мирного населения.</a:t>
            </a:r>
          </a:p>
          <a:p>
            <a:endParaRPr lang="ru-RU"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3528392" cy="1008112"/>
          </a:xfrm>
        </p:spPr>
        <p:txBody>
          <a:bodyPr>
            <a:normAutofit/>
          </a:bodyPr>
          <a:lstStyle/>
          <a:p>
            <a:pPr algn="just"/>
            <a:r>
              <a:rPr lang="ru-RU" sz="1400" dirty="0" smtClean="0"/>
              <a:t>Т3(2) Полевой Б. Н. Полководец: </a:t>
            </a:r>
            <a:br>
              <a:rPr lang="ru-RU" sz="1400" dirty="0" smtClean="0"/>
            </a:br>
            <a:r>
              <a:rPr lang="ru-RU" sz="1400" dirty="0" smtClean="0"/>
              <a:t> П49   биографическая повесть о И. С. Коневе / Б. Н. Полевой. – 2-е изд. - М. : Политиздат, 1983. – 127 с. : ил.</a:t>
            </a:r>
            <a:endParaRPr lang="ru-RU" sz="1400" dirty="0"/>
          </a:p>
        </p:txBody>
      </p:sp>
      <p:sp>
        <p:nvSpPr>
          <p:cNvPr id="4" name="Текст 3"/>
          <p:cNvSpPr>
            <a:spLocks noGrp="1"/>
          </p:cNvSpPr>
          <p:nvPr>
            <p:ph type="body" sz="half" idx="2"/>
          </p:nvPr>
        </p:nvSpPr>
        <p:spPr>
          <a:xfrm>
            <a:off x="457200" y="1124744"/>
            <a:ext cx="3610744" cy="5400600"/>
          </a:xfrm>
        </p:spPr>
        <p:txBody>
          <a:bodyPr>
            <a:noAutofit/>
          </a:bodyPr>
          <a:lstStyle/>
          <a:p>
            <a:pPr algn="just"/>
            <a:r>
              <a:rPr lang="ru-RU" sz="1600" b="1" dirty="0" smtClean="0"/>
              <a:t>Эта книга рассказывает о выдающемся советском полководце, Маршале Советского Союза Иване Степановиче Коневе, активном участнике гражданской и Великой Отечественной войн. В годы борьбы с фашистскими захватчиками И. С. Конев командовал войсками ряда фронтов, под его руководством были блестяще проведены многие боевые операции. В своей небольшой повести автор – известный советский писатель Б. Полевой – не ставил перед собой такой цели. В то же время он неоднократно встречался с маршалом Коневым как на дорогах войны, так и в послевоенные годы. Это позволило ярче нарисовать образ героя-воина, талантливого военачальника, беспредельно преданного партии и народу коммуниста.</a:t>
            </a:r>
            <a:endParaRPr lang="ru-RU" sz="1600" b="1" dirty="0"/>
          </a:p>
        </p:txBody>
      </p:sp>
      <p:pic>
        <p:nvPicPr>
          <p:cNvPr id="2050" name="Picture 2" descr="\\Bibl_new_c01\SharedDocs\Для Ольги\CCF01032013_00001.jpg"/>
          <p:cNvPicPr>
            <a:picLocks noGrp="1" noChangeAspect="1" noChangeArrowheads="1"/>
          </p:cNvPicPr>
          <p:nvPr>
            <p:ph idx="1"/>
          </p:nvPr>
        </p:nvPicPr>
        <p:blipFill>
          <a:blip r:embed="rId2" cstate="print"/>
          <a:srcRect l="59666" t="-396" r="202" b="24258"/>
          <a:stretch>
            <a:fillRect/>
          </a:stretch>
        </p:blipFill>
        <p:spPr bwMode="auto">
          <a:xfrm>
            <a:off x="4716016" y="404664"/>
            <a:ext cx="3927206" cy="6041471"/>
          </a:xfrm>
          <a:prstGeom prst="rect">
            <a:avLst/>
          </a:prstGeom>
          <a:noFill/>
          <a:scene3d>
            <a:camera prst="orthographicFront"/>
            <a:lightRig rig="threePt" dir="t"/>
          </a:scene3d>
          <a:sp3d>
            <a:bevelT w="152400" h="50800" prst="softRound"/>
          </a:sp3d>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3312368" cy="1080120"/>
          </a:xfrm>
        </p:spPr>
        <p:txBody>
          <a:bodyPr>
            <a:normAutofit/>
          </a:bodyPr>
          <a:lstStyle/>
          <a:p>
            <a:pPr algn="ctr"/>
            <a:r>
              <a:rPr lang="ru-RU" dirty="0" smtClean="0">
                <a:solidFill>
                  <a:srgbClr val="00B0F0"/>
                </a:solidFill>
              </a:rPr>
              <a:t>Константин Константинович Рокоссовский</a:t>
            </a:r>
            <a:br>
              <a:rPr lang="ru-RU" dirty="0" smtClean="0">
                <a:solidFill>
                  <a:srgbClr val="00B0F0"/>
                </a:solidFill>
              </a:rPr>
            </a:br>
            <a:r>
              <a:rPr lang="ru-RU" dirty="0" smtClean="0">
                <a:solidFill>
                  <a:srgbClr val="00B0F0"/>
                </a:solidFill>
              </a:rPr>
              <a:t>(1896 – 1968)</a:t>
            </a:r>
            <a:endParaRPr lang="ru-RU" dirty="0">
              <a:solidFill>
                <a:srgbClr val="00B0F0"/>
              </a:solidFill>
            </a:endParaRPr>
          </a:p>
        </p:txBody>
      </p:sp>
      <p:pic>
        <p:nvPicPr>
          <p:cNvPr id="4098" name="Picture 2" descr="C:\Documents and Settings\biblio_1.BIBL_NEW_C01\Мои документы\Строева О.М\курская битва\полководцы\Rokossovskiy.jpg"/>
          <p:cNvPicPr>
            <a:picLocks noGrp="1" noChangeAspect="1" noChangeArrowheads="1"/>
          </p:cNvPicPr>
          <p:nvPr>
            <p:ph idx="1"/>
          </p:nvPr>
        </p:nvPicPr>
        <p:blipFill>
          <a:blip r:embed="rId2" cstate="print"/>
          <a:stretch>
            <a:fillRect/>
          </a:stretch>
        </p:blipFill>
        <p:spPr bwMode="auto">
          <a:xfrm>
            <a:off x="4572000" y="476672"/>
            <a:ext cx="3970365" cy="5853113"/>
          </a:xfrm>
          <a:prstGeom prst="rect">
            <a:avLst/>
          </a:prstGeom>
          <a:noFill/>
        </p:spPr>
      </p:pic>
      <p:sp>
        <p:nvSpPr>
          <p:cNvPr id="4" name="Текст 3"/>
          <p:cNvSpPr>
            <a:spLocks noGrp="1"/>
          </p:cNvSpPr>
          <p:nvPr>
            <p:ph type="body" sz="half" idx="2"/>
          </p:nvPr>
        </p:nvSpPr>
        <p:spPr>
          <a:xfrm>
            <a:off x="467544" y="1340768"/>
            <a:ext cx="3456384" cy="5517232"/>
          </a:xfrm>
        </p:spPr>
        <p:txBody>
          <a:bodyPr/>
          <a:lstStyle/>
          <a:p>
            <a:pPr algn="just"/>
            <a:r>
              <a:rPr lang="ru-RU" sz="1600" b="1" dirty="0">
                <a:solidFill>
                  <a:srgbClr val="0070C0"/>
                </a:solidFill>
                <a:latin typeface="Cambria" pitchFamily="18" charset="0"/>
              </a:rPr>
              <a:t>Неоценимым качеством советских полководцев была их способность к разумному риску. Эта черта полководческого таланта отмечалась, например, у маршала Константина Константиновича  </a:t>
            </a:r>
            <a:r>
              <a:rPr lang="ru-RU" sz="1600" b="1" dirty="0" smtClean="0">
                <a:solidFill>
                  <a:srgbClr val="0070C0"/>
                </a:solidFill>
                <a:latin typeface="Cambria" pitchFamily="18" charset="0"/>
              </a:rPr>
              <a:t>Рокоссовского. </a:t>
            </a:r>
            <a:r>
              <a:rPr lang="ru-RU" sz="1600" b="1" dirty="0">
                <a:solidFill>
                  <a:srgbClr val="0070C0"/>
                </a:solidFill>
                <a:latin typeface="Cambria" pitchFamily="18" charset="0"/>
              </a:rPr>
              <a:t>Одна из замечательных страниц полководческой деятельности К. К. Рокоссовского - Белорусская операция, в которой он командовал войсками 1-го Белорусского фронта.</a:t>
            </a:r>
          </a:p>
          <a:p>
            <a:pPr algn="just"/>
            <a:endParaRPr lang="ru-RU" b="1" dirty="0">
              <a:solidFill>
                <a:srgbClr val="0070C0"/>
              </a:solidFill>
              <a:latin typeface="Cambria"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3466728" cy="792088"/>
          </a:xfrm>
        </p:spPr>
        <p:txBody>
          <a:bodyPr>
            <a:normAutofit/>
          </a:bodyPr>
          <a:lstStyle/>
          <a:p>
            <a:pPr algn="just"/>
            <a:r>
              <a:rPr lang="ru-RU" sz="1400" dirty="0" smtClean="0"/>
              <a:t>Замулин В. Из плеяды победителей / В. Замулин // Родина. – 2012. - № 7. – С. 135-138.</a:t>
            </a:r>
            <a:endParaRPr lang="ru-RU" sz="1400" dirty="0"/>
          </a:p>
        </p:txBody>
      </p:sp>
      <p:sp>
        <p:nvSpPr>
          <p:cNvPr id="4" name="Текст 3"/>
          <p:cNvSpPr>
            <a:spLocks noGrp="1"/>
          </p:cNvSpPr>
          <p:nvPr>
            <p:ph type="body" sz="half" idx="2"/>
          </p:nvPr>
        </p:nvSpPr>
        <p:spPr>
          <a:xfrm>
            <a:off x="457200" y="1124744"/>
            <a:ext cx="3466728" cy="5733256"/>
          </a:xfrm>
        </p:spPr>
        <p:txBody>
          <a:bodyPr>
            <a:normAutofit/>
          </a:bodyPr>
          <a:lstStyle/>
          <a:p>
            <a:pPr algn="just"/>
            <a:r>
              <a:rPr lang="ru-RU" sz="1600" b="1" dirty="0" smtClean="0"/>
              <a:t>В данной статье автор рассказывает о полковнике Павле Алексеевиче Ротмистрове. Курская битва стала для командарма первой боевой операции в этой должности. И хотя она принесла ему впоследствии широкую известность, сразу после завершения боёв лишь благодаря порядочности начальника Генштаба маршала А. М. Василевского на его карьере не был поставлен жирный крест. Об этом и других моментах жизни П. А. Ротмистрова знакомит нас автор статьи. Анализируя боевой путь Павла Алексеевича, нельзя не отметить его удивительную преданность главному делу своей жизни – танковым войскам. Это была неординарная личность, человек сильной воли, целеустремлённый и талантливый военачальник.</a:t>
            </a:r>
            <a:endParaRPr lang="ru-RU" sz="1600" b="1" dirty="0"/>
          </a:p>
        </p:txBody>
      </p:sp>
      <p:pic>
        <p:nvPicPr>
          <p:cNvPr id="2050" name="Picture 2" descr="C:\Documents and Settings\biblio_1.BIBL_NEW_C01\Мои документы\Строева О.М\Для Оли\CCF20032013_00009.jpg"/>
          <p:cNvPicPr>
            <a:picLocks noGrp="1" noChangeAspect="1" noChangeArrowheads="1"/>
          </p:cNvPicPr>
          <p:nvPr>
            <p:ph idx="1"/>
          </p:nvPr>
        </p:nvPicPr>
        <p:blipFill>
          <a:blip r:embed="rId2" cstate="print"/>
          <a:srcRect b="4040"/>
          <a:stretch>
            <a:fillRect/>
          </a:stretch>
        </p:blipFill>
        <p:spPr bwMode="auto">
          <a:xfrm>
            <a:off x="4499992" y="476672"/>
            <a:ext cx="4223369" cy="5904656"/>
          </a:xfrm>
          <a:prstGeom prst="rect">
            <a:avLst/>
          </a:prstGeom>
          <a:noFill/>
          <a:scene3d>
            <a:camera prst="orthographicFront"/>
            <a:lightRig rig="threePt" dir="t"/>
          </a:scene3d>
          <a:sp3d>
            <a:bevelT/>
          </a:sp3d>
        </p:spPr>
      </p:pic>
      <p:pic>
        <p:nvPicPr>
          <p:cNvPr id="2051" name="Picture 3" descr="C:\Documents and Settings\biblio_1.BIBL_NEW_C01\Мои документы\Строева О.М\Для Оли\CCF20032013_00008.jpg"/>
          <p:cNvPicPr>
            <a:picLocks noChangeAspect="1" noChangeArrowheads="1"/>
          </p:cNvPicPr>
          <p:nvPr/>
        </p:nvPicPr>
        <p:blipFill>
          <a:blip r:embed="rId3" cstate="print"/>
          <a:srcRect l="2817" t="1299" r="1800" b="3896"/>
          <a:stretch>
            <a:fillRect/>
          </a:stretch>
        </p:blipFill>
        <p:spPr bwMode="auto">
          <a:xfrm rot="10800000">
            <a:off x="5784874" y="2204863"/>
            <a:ext cx="3179613" cy="4472648"/>
          </a:xfrm>
          <a:prstGeom prst="rect">
            <a:avLst/>
          </a:prstGeom>
          <a:noFill/>
          <a:ln>
            <a:solidFill>
              <a:schemeClr val="tx1">
                <a:lumMod val="95000"/>
                <a:lumOff val="5000"/>
              </a:schemeClr>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9144000" cy="3672408"/>
          </a:xfrm>
        </p:spPr>
        <p:txBody>
          <a:bodyPr>
            <a:noAutofit/>
          </a:bodyPr>
          <a:lstStyle/>
          <a:p>
            <a:pPr algn="l">
              <a:lnSpc>
                <a:spcPct val="150000"/>
              </a:lnSpc>
            </a:pPr>
            <a:r>
              <a:rPr lang="ru-RU" sz="2000" b="1" dirty="0" smtClean="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rPr>
              <a:t>Это ты разметала по-русски</a:t>
            </a:r>
            <a:br>
              <a:rPr lang="ru-RU" sz="2000" b="1" dirty="0" smtClean="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rPr>
            </a:br>
            <a:r>
              <a:rPr lang="ru-RU" sz="2000" b="1" dirty="0" smtClean="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rPr>
              <a:t>Ненавистные орды врага</a:t>
            </a:r>
            <a:br>
              <a:rPr lang="ru-RU" sz="2000" b="1" dirty="0" smtClean="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rPr>
            </a:br>
            <a:r>
              <a:rPr lang="ru-RU" sz="2000" b="1" dirty="0" smtClean="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rPr>
              <a:t>В небывалом сраженье под Курском</a:t>
            </a:r>
            <a:br>
              <a:rPr lang="ru-RU" sz="2000" b="1" dirty="0" smtClean="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rPr>
            </a:br>
            <a:r>
              <a:rPr lang="ru-RU" sz="2000" b="1" dirty="0" smtClean="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rPr>
              <a:t>До конца, огневая дуга.</a:t>
            </a:r>
            <a:br>
              <a:rPr lang="ru-RU" sz="2000" b="1" dirty="0" smtClean="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rPr>
            </a:br>
            <a:r>
              <a:rPr lang="ru-RU" sz="2000" b="1" dirty="0" smtClean="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rPr>
              <a:t>И тому не бывать, чтоб ромашки</a:t>
            </a:r>
            <a:br>
              <a:rPr lang="ru-RU" sz="2000" b="1" dirty="0" smtClean="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rPr>
            </a:br>
            <a:r>
              <a:rPr lang="ru-RU" sz="2000" b="1" dirty="0" smtClean="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rPr>
              <a:t>Вновь топтала чужая нога.</a:t>
            </a:r>
            <a:br>
              <a:rPr lang="ru-RU" sz="2000" b="1" dirty="0" smtClean="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rPr>
            </a:br>
            <a:r>
              <a:rPr lang="ru-RU" sz="2000" b="1" dirty="0" smtClean="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rPr>
              <a:t>Ты не только для нас день вчерашний,</a:t>
            </a:r>
            <a:br>
              <a:rPr lang="ru-RU" sz="2000" b="1" dirty="0" smtClean="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rPr>
            </a:br>
            <a:r>
              <a:rPr lang="ru-RU" sz="2000" b="1" dirty="0" smtClean="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rPr>
              <a:t>Ты всегда – Огневая Дуга.</a:t>
            </a:r>
            <a:br>
              <a:rPr lang="ru-RU" sz="2000" b="1" dirty="0" smtClean="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rPr>
            </a:br>
            <a:r>
              <a:rPr lang="ru-RU" sz="2000" b="1" dirty="0" smtClean="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rPr>
              <a:t>                                         Саранских В.</a:t>
            </a:r>
            <a:endParaRPr lang="ru-RU" sz="2000" b="1" dirty="0">
              <a:ln>
                <a:solidFill>
                  <a:schemeClr val="accent6">
                    <a:lumMod val="50000"/>
                  </a:schemeClr>
                </a:solidFill>
              </a:ln>
              <a:solidFill>
                <a:srgbClr val="C00000"/>
              </a:solidFill>
              <a:effectLst>
                <a:innerShdw blurRad="63500" dist="50800" dir="18900000">
                  <a:prstClr val="black">
                    <a:alpha val="50000"/>
                  </a:prstClr>
                </a:innerShdw>
              </a:effectLst>
              <a:latin typeface="Constantia"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251520" y="4077072"/>
            <a:ext cx="4176464" cy="2592287"/>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716016" y="3573016"/>
            <a:ext cx="4104456" cy="3096344"/>
          </a:xfrm>
          <a:prstGeom prst="rect">
            <a:avLst/>
          </a:prstGeom>
          <a:noFill/>
          <a:ln w="9525">
            <a:noFill/>
            <a:miter lim="800000"/>
            <a:headEnd/>
            <a:tailEnd/>
          </a:ln>
        </p:spPr>
      </p:pic>
      <p:pic>
        <p:nvPicPr>
          <p:cNvPr id="2053" name="Picture 5" descr="C:\Documents and Settings\biblio_1.BIBL_NEW_C01\Мои документы\Строева О.М\курская битва\kurskaya_bitva.gif"/>
          <p:cNvPicPr>
            <a:picLocks noChangeAspect="1" noChangeArrowheads="1"/>
          </p:cNvPicPr>
          <p:nvPr/>
        </p:nvPicPr>
        <p:blipFill>
          <a:blip r:embed="rId4" cstate="print"/>
          <a:srcRect/>
          <a:stretch>
            <a:fillRect/>
          </a:stretch>
        </p:blipFill>
        <p:spPr bwMode="auto">
          <a:xfrm>
            <a:off x="5004048" y="260648"/>
            <a:ext cx="3816424" cy="298205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scene3d>
              <a:camera prst="orthographicFront"/>
              <a:lightRig rig="threePt" dir="t"/>
            </a:scene3d>
            <a:sp3d extrusionH="57150">
              <a:bevelT w="38100" h="38100"/>
            </a:sp3d>
          </a:bodyPr>
          <a:lstStyle/>
          <a:p>
            <a:r>
              <a:rPr lang="ru-RU" sz="4800" b="1" dirty="0" smtClean="0">
                <a:ln>
                  <a:solidFill>
                    <a:schemeClr val="tx1">
                      <a:lumMod val="75000"/>
                      <a:lumOff val="25000"/>
                    </a:schemeClr>
                  </a:solidFill>
                </a:ln>
                <a:solidFill>
                  <a:srgbClr val="C00000"/>
                </a:solidFill>
                <a:effectLst>
                  <a:outerShdw blurRad="60007" dist="310007" dir="7680000" sy="30000" kx="1300200" algn="ctr" rotWithShape="0">
                    <a:prstClr val="black">
                      <a:alpha val="32000"/>
                    </a:prstClr>
                  </a:outerShdw>
                </a:effectLst>
                <a:latin typeface="Cambria" pitchFamily="18" charset="0"/>
              </a:rPr>
              <a:t>Память Великой битвы</a:t>
            </a:r>
            <a:endParaRPr lang="ru-RU" sz="4800" b="1" dirty="0">
              <a:ln>
                <a:solidFill>
                  <a:schemeClr val="tx1">
                    <a:lumMod val="75000"/>
                    <a:lumOff val="25000"/>
                  </a:schemeClr>
                </a:solidFill>
              </a:ln>
              <a:solidFill>
                <a:srgbClr val="C00000"/>
              </a:solidFill>
              <a:effectLst>
                <a:outerShdw blurRad="60007" dist="310007" dir="7680000" sy="30000" kx="1300200" algn="ctr" rotWithShape="0">
                  <a:prstClr val="black">
                    <a:alpha val="32000"/>
                  </a:prstClr>
                </a:outerShdw>
              </a:effectLst>
              <a:latin typeface="Cambria" pitchFamily="18" charset="0"/>
            </a:endParaRPr>
          </a:p>
        </p:txBody>
      </p:sp>
      <p:pic>
        <p:nvPicPr>
          <p:cNvPr id="2050" name="Picture 2" descr="C:\Documents and Settings\biblio_1.BIBL_NEW_C01\Мои документы\Строева О.М\курская битва\0_23ac6_df057605_L.jpg.png"/>
          <p:cNvPicPr>
            <a:picLocks noChangeAspect="1" noChangeArrowheads="1"/>
          </p:cNvPicPr>
          <p:nvPr/>
        </p:nvPicPr>
        <p:blipFill>
          <a:blip r:embed="rId2" cstate="print"/>
          <a:srcRect/>
          <a:stretch>
            <a:fillRect/>
          </a:stretch>
        </p:blipFill>
        <p:spPr bwMode="auto">
          <a:xfrm>
            <a:off x="0" y="4941168"/>
            <a:ext cx="9144000" cy="1700808"/>
          </a:xfrm>
          <a:prstGeom prst="rect">
            <a:avLst/>
          </a:prstGeom>
          <a:noFill/>
        </p:spPr>
      </p:pic>
      <p:pic>
        <p:nvPicPr>
          <p:cNvPr id="2051" name="Picture 3" descr="C:\Documents and Settings\biblio_1.BIBL_NEW_C01\Мои документы\Строева О.М\9 мая\555423_html_m7fd5c050.png"/>
          <p:cNvPicPr>
            <a:picLocks noChangeAspect="1" noChangeArrowheads="1"/>
          </p:cNvPicPr>
          <p:nvPr/>
        </p:nvPicPr>
        <p:blipFill>
          <a:blip r:embed="rId3" cstate="print"/>
          <a:srcRect/>
          <a:stretch>
            <a:fillRect/>
          </a:stretch>
        </p:blipFill>
        <p:spPr bwMode="auto">
          <a:xfrm>
            <a:off x="539552" y="1916832"/>
            <a:ext cx="3624064" cy="2718048"/>
          </a:xfrm>
          <a:prstGeom prst="rect">
            <a:avLst/>
          </a:prstGeom>
          <a:noFill/>
          <a:effectLst>
            <a:softEdge rad="127000"/>
          </a:effectLst>
        </p:spPr>
      </p:pic>
      <p:pic>
        <p:nvPicPr>
          <p:cNvPr id="2052" name="Picture 4" descr="C:\Documents and Settings\biblio_1.BIBL_NEW_C01\Мои документы\Строева О.М\9 мая\580636233045056-big.jpg"/>
          <p:cNvPicPr>
            <a:picLocks noChangeAspect="1" noChangeArrowheads="1"/>
          </p:cNvPicPr>
          <p:nvPr/>
        </p:nvPicPr>
        <p:blipFill>
          <a:blip r:embed="rId4" cstate="print"/>
          <a:srcRect/>
          <a:stretch>
            <a:fillRect/>
          </a:stretch>
        </p:blipFill>
        <p:spPr bwMode="auto">
          <a:xfrm>
            <a:off x="4860032" y="1916832"/>
            <a:ext cx="3515883" cy="2736304"/>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0"/>
            <a:ext cx="5472608" cy="6858000"/>
          </a:xfrm>
          <a:ln>
            <a:solidFill>
              <a:srgbClr val="002060"/>
            </a:solidFill>
          </a:ln>
        </p:spPr>
        <p:txBody>
          <a:bodyPr>
            <a:normAutofit/>
          </a:bodyPr>
          <a:lstStyle/>
          <a:p>
            <a:r>
              <a:rPr lang="ru-RU" sz="2400" b="1" dirty="0" smtClean="0">
                <a:ln>
                  <a:solidFill>
                    <a:schemeClr val="tx1">
                      <a:lumMod val="65000"/>
                      <a:lumOff val="35000"/>
                    </a:schemeClr>
                  </a:solidFill>
                </a:ln>
                <a:solidFill>
                  <a:srgbClr val="C00000"/>
                </a:solidFill>
                <a:latin typeface="Century Gothic" pitchFamily="34" charset="0"/>
                <a:cs typeface="Arial" pitchFamily="34" charset="0"/>
              </a:rPr>
              <a:t>Это не забыть</a:t>
            </a:r>
            <a:r>
              <a:rPr lang="ru-RU" sz="2400" b="1" dirty="0" smtClean="0">
                <a:ln>
                  <a:solidFill>
                    <a:schemeClr val="tx1">
                      <a:lumMod val="65000"/>
                      <a:lumOff val="35000"/>
                    </a:schemeClr>
                  </a:solidFill>
                </a:ln>
                <a:solidFill>
                  <a:srgbClr val="C00000"/>
                </a:solidFill>
                <a:latin typeface="Century Gothic" pitchFamily="34" charset="0"/>
              </a:rPr>
              <a:t/>
            </a:r>
            <a:br>
              <a:rPr lang="ru-RU" sz="2400" b="1" dirty="0" smtClean="0">
                <a:ln>
                  <a:solidFill>
                    <a:schemeClr val="tx1">
                      <a:lumMod val="65000"/>
                      <a:lumOff val="35000"/>
                    </a:schemeClr>
                  </a:solidFill>
                </a:ln>
                <a:solidFill>
                  <a:srgbClr val="C00000"/>
                </a:solidFill>
                <a:latin typeface="Century Gothic" pitchFamily="34" charset="0"/>
              </a:rPr>
            </a:br>
            <a:r>
              <a:rPr lang="ru-RU" sz="2400" b="1" dirty="0" smtClean="0">
                <a:ln>
                  <a:solidFill>
                    <a:schemeClr val="tx1">
                      <a:lumMod val="65000"/>
                      <a:lumOff val="35000"/>
                    </a:schemeClr>
                  </a:solidFill>
                </a:ln>
                <a:solidFill>
                  <a:srgbClr val="C00000"/>
                </a:solidFill>
                <a:latin typeface="Century Gothic" pitchFamily="34" charset="0"/>
              </a:rPr>
              <a:t>Здесь было все: и гарь , и копоть,</a:t>
            </a:r>
            <a:br>
              <a:rPr lang="ru-RU" sz="2400" b="1" dirty="0" smtClean="0">
                <a:ln>
                  <a:solidFill>
                    <a:schemeClr val="tx1">
                      <a:lumMod val="65000"/>
                      <a:lumOff val="35000"/>
                    </a:schemeClr>
                  </a:solidFill>
                </a:ln>
                <a:solidFill>
                  <a:srgbClr val="C00000"/>
                </a:solidFill>
                <a:latin typeface="Century Gothic" pitchFamily="34" charset="0"/>
              </a:rPr>
            </a:br>
            <a:r>
              <a:rPr lang="ru-RU" sz="2400" b="1" dirty="0" smtClean="0">
                <a:ln>
                  <a:solidFill>
                    <a:schemeClr val="tx1">
                      <a:lumMod val="65000"/>
                      <a:lumOff val="35000"/>
                    </a:schemeClr>
                  </a:solidFill>
                </a:ln>
                <a:solidFill>
                  <a:srgbClr val="C00000"/>
                </a:solidFill>
                <a:latin typeface="Century Gothic" pitchFamily="34" charset="0"/>
              </a:rPr>
              <a:t>Горело все, как в страшном  сне,</a:t>
            </a:r>
            <a:br>
              <a:rPr lang="ru-RU" sz="2400" b="1" dirty="0" smtClean="0">
                <a:ln>
                  <a:solidFill>
                    <a:schemeClr val="tx1">
                      <a:lumMod val="65000"/>
                      <a:lumOff val="35000"/>
                    </a:schemeClr>
                  </a:solidFill>
                </a:ln>
                <a:solidFill>
                  <a:srgbClr val="C00000"/>
                </a:solidFill>
                <a:latin typeface="Century Gothic" pitchFamily="34" charset="0"/>
              </a:rPr>
            </a:br>
            <a:r>
              <a:rPr lang="ru-RU" sz="2400" b="1" dirty="0" smtClean="0">
                <a:ln>
                  <a:solidFill>
                    <a:schemeClr val="tx1">
                      <a:lumMod val="65000"/>
                      <a:lumOff val="35000"/>
                    </a:schemeClr>
                  </a:solidFill>
                </a:ln>
                <a:solidFill>
                  <a:srgbClr val="C00000"/>
                </a:solidFill>
                <a:latin typeface="Century Gothic" pitchFamily="34" charset="0"/>
              </a:rPr>
              <a:t>И было все  не так далеко-</a:t>
            </a:r>
            <a:br>
              <a:rPr lang="ru-RU" sz="2400" b="1" dirty="0" smtClean="0">
                <a:ln>
                  <a:solidFill>
                    <a:schemeClr val="tx1">
                      <a:lumMod val="65000"/>
                      <a:lumOff val="35000"/>
                    </a:schemeClr>
                  </a:solidFill>
                </a:ln>
                <a:solidFill>
                  <a:srgbClr val="C00000"/>
                </a:solidFill>
                <a:latin typeface="Century Gothic" pitchFamily="34" charset="0"/>
              </a:rPr>
            </a:br>
            <a:r>
              <a:rPr lang="ru-RU" sz="2400" b="1" dirty="0" smtClean="0">
                <a:ln>
                  <a:solidFill>
                    <a:schemeClr val="tx1">
                      <a:lumMod val="65000"/>
                      <a:lumOff val="35000"/>
                    </a:schemeClr>
                  </a:solidFill>
                </a:ln>
                <a:solidFill>
                  <a:srgbClr val="C00000"/>
                </a:solidFill>
                <a:latin typeface="Century Gothic" pitchFamily="34" charset="0"/>
              </a:rPr>
              <a:t>На Курской, ближней стороне.</a:t>
            </a:r>
            <a:br>
              <a:rPr lang="ru-RU" sz="2400" b="1" dirty="0" smtClean="0">
                <a:ln>
                  <a:solidFill>
                    <a:schemeClr val="tx1">
                      <a:lumMod val="65000"/>
                      <a:lumOff val="35000"/>
                    </a:schemeClr>
                  </a:solidFill>
                </a:ln>
                <a:solidFill>
                  <a:srgbClr val="C00000"/>
                </a:solidFill>
                <a:latin typeface="Century Gothic" pitchFamily="34" charset="0"/>
              </a:rPr>
            </a:br>
            <a:r>
              <a:rPr lang="ru-RU" sz="2400" b="1" dirty="0" smtClean="0">
                <a:ln>
                  <a:solidFill>
                    <a:schemeClr val="tx1">
                      <a:lumMod val="65000"/>
                      <a:lumOff val="35000"/>
                    </a:schemeClr>
                  </a:solidFill>
                </a:ln>
                <a:solidFill>
                  <a:srgbClr val="C00000"/>
                </a:solidFill>
                <a:latin typeface="Century Gothic" pitchFamily="34" charset="0"/>
              </a:rPr>
              <a:t>Смешалось все: земля и люди,</a:t>
            </a:r>
            <a:br>
              <a:rPr lang="ru-RU" sz="2400" b="1" dirty="0" smtClean="0">
                <a:ln>
                  <a:solidFill>
                    <a:schemeClr val="tx1">
                      <a:lumMod val="65000"/>
                      <a:lumOff val="35000"/>
                    </a:schemeClr>
                  </a:solidFill>
                </a:ln>
                <a:solidFill>
                  <a:srgbClr val="C00000"/>
                </a:solidFill>
                <a:latin typeface="Century Gothic" pitchFamily="34" charset="0"/>
              </a:rPr>
            </a:br>
            <a:r>
              <a:rPr lang="ru-RU" sz="2400" b="1" dirty="0" smtClean="0">
                <a:ln>
                  <a:solidFill>
                    <a:schemeClr val="tx1">
                      <a:lumMod val="65000"/>
                      <a:lumOff val="35000"/>
                    </a:schemeClr>
                  </a:solidFill>
                </a:ln>
                <a:solidFill>
                  <a:srgbClr val="C00000"/>
                </a:solidFill>
                <a:latin typeface="Century Gothic" pitchFamily="34" charset="0"/>
              </a:rPr>
              <a:t>Снаряды, мины и огонь,</a:t>
            </a:r>
            <a:br>
              <a:rPr lang="ru-RU" sz="2400" b="1" dirty="0" smtClean="0">
                <a:ln>
                  <a:solidFill>
                    <a:schemeClr val="tx1">
                      <a:lumMod val="65000"/>
                      <a:lumOff val="35000"/>
                    </a:schemeClr>
                  </a:solidFill>
                </a:ln>
                <a:solidFill>
                  <a:srgbClr val="C00000"/>
                </a:solidFill>
                <a:latin typeface="Century Gothic" pitchFamily="34" charset="0"/>
              </a:rPr>
            </a:br>
            <a:r>
              <a:rPr lang="ru-RU" sz="2400" b="1" dirty="0" smtClean="0">
                <a:ln>
                  <a:solidFill>
                    <a:schemeClr val="tx1">
                      <a:lumMod val="65000"/>
                      <a:lumOff val="35000"/>
                    </a:schemeClr>
                  </a:solidFill>
                </a:ln>
                <a:solidFill>
                  <a:srgbClr val="C00000"/>
                </a:solidFill>
                <a:latin typeface="Century Gothic" pitchFamily="34" charset="0"/>
              </a:rPr>
              <a:t>Вот это все мы не забудем-</a:t>
            </a:r>
            <a:br>
              <a:rPr lang="ru-RU" sz="2400" b="1" dirty="0" smtClean="0">
                <a:ln>
                  <a:solidFill>
                    <a:schemeClr val="tx1">
                      <a:lumMod val="65000"/>
                      <a:lumOff val="35000"/>
                    </a:schemeClr>
                  </a:solidFill>
                </a:ln>
                <a:solidFill>
                  <a:srgbClr val="C00000"/>
                </a:solidFill>
                <a:latin typeface="Century Gothic" pitchFamily="34" charset="0"/>
              </a:rPr>
            </a:br>
            <a:r>
              <a:rPr lang="ru-RU" sz="2400" b="1" dirty="0" smtClean="0">
                <a:ln>
                  <a:solidFill>
                    <a:schemeClr val="tx1">
                      <a:lumMod val="65000"/>
                      <a:lumOff val="35000"/>
                    </a:schemeClr>
                  </a:solidFill>
                </a:ln>
                <a:solidFill>
                  <a:srgbClr val="C00000"/>
                </a:solidFill>
                <a:latin typeface="Century Gothic" pitchFamily="34" charset="0"/>
              </a:rPr>
              <a:t>Хоть много прожито времен.</a:t>
            </a:r>
            <a:br>
              <a:rPr lang="ru-RU" sz="2400" b="1" dirty="0" smtClean="0">
                <a:ln>
                  <a:solidFill>
                    <a:schemeClr val="tx1">
                      <a:lumMod val="65000"/>
                      <a:lumOff val="35000"/>
                    </a:schemeClr>
                  </a:solidFill>
                </a:ln>
                <a:solidFill>
                  <a:srgbClr val="C00000"/>
                </a:solidFill>
                <a:latin typeface="Century Gothic" pitchFamily="34" charset="0"/>
              </a:rPr>
            </a:br>
            <a:r>
              <a:rPr lang="ru-RU" sz="2400" b="1" dirty="0" smtClean="0">
                <a:ln>
                  <a:solidFill>
                    <a:schemeClr val="tx1">
                      <a:lumMod val="65000"/>
                      <a:lumOff val="35000"/>
                    </a:schemeClr>
                  </a:solidFill>
                </a:ln>
                <a:solidFill>
                  <a:srgbClr val="C00000"/>
                </a:solidFill>
                <a:latin typeface="Century Gothic" pitchFamily="34" charset="0"/>
              </a:rPr>
              <a:t>Уж многих нет, они погибли,</a:t>
            </a:r>
            <a:br>
              <a:rPr lang="ru-RU" sz="2400" b="1" dirty="0" smtClean="0">
                <a:ln>
                  <a:solidFill>
                    <a:schemeClr val="tx1">
                      <a:lumMod val="65000"/>
                      <a:lumOff val="35000"/>
                    </a:schemeClr>
                  </a:solidFill>
                </a:ln>
                <a:solidFill>
                  <a:srgbClr val="C00000"/>
                </a:solidFill>
                <a:latin typeface="Century Gothic" pitchFamily="34" charset="0"/>
              </a:rPr>
            </a:br>
            <a:r>
              <a:rPr lang="ru-RU" sz="2400" b="1" dirty="0" smtClean="0">
                <a:ln>
                  <a:solidFill>
                    <a:schemeClr val="tx1">
                      <a:lumMod val="65000"/>
                      <a:lumOff val="35000"/>
                    </a:schemeClr>
                  </a:solidFill>
                </a:ln>
                <a:solidFill>
                  <a:srgbClr val="C00000"/>
                </a:solidFill>
                <a:latin typeface="Century Gothic" pitchFamily="34" charset="0"/>
              </a:rPr>
              <a:t>Но помнить вместе мы должны-</a:t>
            </a:r>
            <a:br>
              <a:rPr lang="ru-RU" sz="2400" b="1" dirty="0" smtClean="0">
                <a:ln>
                  <a:solidFill>
                    <a:schemeClr val="tx1">
                      <a:lumMod val="65000"/>
                      <a:lumOff val="35000"/>
                    </a:schemeClr>
                  </a:solidFill>
                </a:ln>
                <a:solidFill>
                  <a:srgbClr val="C00000"/>
                </a:solidFill>
                <a:latin typeface="Century Gothic" pitchFamily="34" charset="0"/>
              </a:rPr>
            </a:br>
            <a:r>
              <a:rPr lang="ru-RU" sz="2400" b="1" dirty="0" smtClean="0">
                <a:ln>
                  <a:solidFill>
                    <a:schemeClr val="tx1">
                      <a:lumMod val="65000"/>
                      <a:lumOff val="35000"/>
                    </a:schemeClr>
                  </a:solidFill>
                </a:ln>
                <a:solidFill>
                  <a:srgbClr val="C00000"/>
                </a:solidFill>
                <a:latin typeface="Century Gothic" pitchFamily="34" charset="0"/>
              </a:rPr>
              <a:t>Ковал кто  вместе эту битву,</a:t>
            </a:r>
            <a:br>
              <a:rPr lang="ru-RU" sz="2400" b="1" dirty="0" smtClean="0">
                <a:ln>
                  <a:solidFill>
                    <a:schemeClr val="tx1">
                      <a:lumMod val="65000"/>
                      <a:lumOff val="35000"/>
                    </a:schemeClr>
                  </a:solidFill>
                </a:ln>
                <a:solidFill>
                  <a:srgbClr val="C00000"/>
                </a:solidFill>
                <a:latin typeface="Century Gothic" pitchFamily="34" charset="0"/>
              </a:rPr>
            </a:br>
            <a:r>
              <a:rPr lang="ru-RU" sz="2400" b="1" dirty="0" smtClean="0">
                <a:ln>
                  <a:solidFill>
                    <a:schemeClr val="tx1">
                      <a:lumMod val="65000"/>
                      <a:lumOff val="35000"/>
                    </a:schemeClr>
                  </a:solidFill>
                </a:ln>
                <a:solidFill>
                  <a:srgbClr val="C00000"/>
                </a:solidFill>
                <a:latin typeface="Century Gothic" pitchFamily="34" charset="0"/>
              </a:rPr>
              <a:t>Дорогу Мужества страны!</a:t>
            </a:r>
            <a:br>
              <a:rPr lang="ru-RU" sz="2400" b="1" dirty="0" smtClean="0">
                <a:ln>
                  <a:solidFill>
                    <a:schemeClr val="tx1">
                      <a:lumMod val="65000"/>
                      <a:lumOff val="35000"/>
                    </a:schemeClr>
                  </a:solidFill>
                </a:ln>
                <a:solidFill>
                  <a:srgbClr val="C00000"/>
                </a:solidFill>
                <a:latin typeface="Century Gothic" pitchFamily="34" charset="0"/>
              </a:rPr>
            </a:br>
            <a:r>
              <a:rPr lang="ru-RU" sz="2400" b="1" dirty="0" smtClean="0">
                <a:ln>
                  <a:solidFill>
                    <a:schemeClr val="tx1">
                      <a:lumMod val="65000"/>
                      <a:lumOff val="35000"/>
                    </a:schemeClr>
                  </a:solidFill>
                </a:ln>
                <a:solidFill>
                  <a:srgbClr val="C00000"/>
                </a:solidFill>
                <a:latin typeface="Century Gothic" pitchFamily="34" charset="0"/>
              </a:rPr>
              <a:t>За эту память мы в ответе,</a:t>
            </a:r>
            <a:br>
              <a:rPr lang="ru-RU" sz="2400" b="1" dirty="0" smtClean="0">
                <a:ln>
                  <a:solidFill>
                    <a:schemeClr val="tx1">
                      <a:lumMod val="65000"/>
                      <a:lumOff val="35000"/>
                    </a:schemeClr>
                  </a:solidFill>
                </a:ln>
                <a:solidFill>
                  <a:srgbClr val="C00000"/>
                </a:solidFill>
                <a:latin typeface="Century Gothic" pitchFamily="34" charset="0"/>
              </a:rPr>
            </a:br>
            <a:r>
              <a:rPr lang="ru-RU" sz="2400" b="1" dirty="0" smtClean="0">
                <a:ln>
                  <a:solidFill>
                    <a:schemeClr val="tx1">
                      <a:lumMod val="65000"/>
                      <a:lumOff val="35000"/>
                    </a:schemeClr>
                  </a:solidFill>
                </a:ln>
                <a:solidFill>
                  <a:srgbClr val="C00000"/>
                </a:solidFill>
                <a:latin typeface="Century Gothic" pitchFamily="34" charset="0"/>
              </a:rPr>
              <a:t>Чтоб больше не было войны,</a:t>
            </a:r>
            <a:br>
              <a:rPr lang="ru-RU" sz="2400" b="1" dirty="0" smtClean="0">
                <a:ln>
                  <a:solidFill>
                    <a:schemeClr val="tx1">
                      <a:lumMod val="65000"/>
                      <a:lumOff val="35000"/>
                    </a:schemeClr>
                  </a:solidFill>
                </a:ln>
                <a:solidFill>
                  <a:srgbClr val="C00000"/>
                </a:solidFill>
                <a:latin typeface="Century Gothic" pitchFamily="34" charset="0"/>
              </a:rPr>
            </a:br>
            <a:r>
              <a:rPr lang="ru-RU" sz="2400" b="1" dirty="0" smtClean="0">
                <a:ln>
                  <a:solidFill>
                    <a:schemeClr val="tx1">
                      <a:lumMod val="65000"/>
                      <a:lumOff val="35000"/>
                    </a:schemeClr>
                  </a:solidFill>
                </a:ln>
                <a:solidFill>
                  <a:srgbClr val="C00000"/>
                </a:solidFill>
                <a:latin typeface="Century Gothic" pitchFamily="34" charset="0"/>
              </a:rPr>
              <a:t>Должны запомнить наши  дети-</a:t>
            </a:r>
            <a:br>
              <a:rPr lang="ru-RU" sz="2400" b="1" dirty="0" smtClean="0">
                <a:ln>
                  <a:solidFill>
                    <a:schemeClr val="tx1">
                      <a:lumMod val="65000"/>
                      <a:lumOff val="35000"/>
                    </a:schemeClr>
                  </a:solidFill>
                </a:ln>
                <a:solidFill>
                  <a:srgbClr val="C00000"/>
                </a:solidFill>
                <a:latin typeface="Century Gothic" pitchFamily="34" charset="0"/>
              </a:rPr>
            </a:br>
            <a:r>
              <a:rPr lang="ru-RU" sz="2400" b="1" dirty="0" smtClean="0">
                <a:ln>
                  <a:solidFill>
                    <a:schemeClr val="tx1">
                      <a:lumMod val="65000"/>
                      <a:lumOff val="35000"/>
                    </a:schemeClr>
                  </a:solidFill>
                </a:ln>
                <a:solidFill>
                  <a:srgbClr val="C00000"/>
                </a:solidFill>
                <a:latin typeface="Century Gothic" pitchFamily="34" charset="0"/>
              </a:rPr>
              <a:t>Что мир и счастье - всем нужны !</a:t>
            </a:r>
            <a:br>
              <a:rPr lang="ru-RU" sz="2400" b="1" dirty="0" smtClean="0">
                <a:ln>
                  <a:solidFill>
                    <a:schemeClr val="tx1">
                      <a:lumMod val="65000"/>
                      <a:lumOff val="35000"/>
                    </a:schemeClr>
                  </a:solidFill>
                </a:ln>
                <a:solidFill>
                  <a:srgbClr val="C00000"/>
                </a:solidFill>
                <a:latin typeface="Century Gothic" pitchFamily="34" charset="0"/>
              </a:rPr>
            </a:br>
            <a:r>
              <a:rPr lang="ru-RU" sz="2400" b="1" dirty="0" smtClean="0">
                <a:ln>
                  <a:solidFill>
                    <a:schemeClr val="tx1">
                      <a:lumMod val="65000"/>
                      <a:lumOff val="35000"/>
                    </a:schemeClr>
                  </a:solidFill>
                </a:ln>
                <a:solidFill>
                  <a:srgbClr val="C00000"/>
                </a:solidFill>
                <a:latin typeface="Century Gothic" pitchFamily="34" charset="0"/>
              </a:rPr>
              <a:t>                                  А. И. Калинина</a:t>
            </a:r>
            <a:endParaRPr lang="ru-RU" sz="2400" b="1" dirty="0">
              <a:ln>
                <a:solidFill>
                  <a:schemeClr val="tx1">
                    <a:lumMod val="65000"/>
                    <a:lumOff val="35000"/>
                  </a:schemeClr>
                </a:solidFill>
              </a:ln>
              <a:solidFill>
                <a:srgbClr val="C00000"/>
              </a:solidFill>
              <a:latin typeface="Century Gothic" pitchFamily="34" charset="0"/>
            </a:endParaRPr>
          </a:p>
        </p:txBody>
      </p:sp>
      <p:pic>
        <p:nvPicPr>
          <p:cNvPr id="2051" name="Picture 3" descr="C:\Documents and Settings\biblio_1.BIBL_NEW_C01\Мои документы\Строева О.М\курская битва\of_1.jpg"/>
          <p:cNvPicPr>
            <a:picLocks noChangeAspect="1" noChangeArrowheads="1"/>
          </p:cNvPicPr>
          <p:nvPr/>
        </p:nvPicPr>
        <p:blipFill>
          <a:blip r:embed="rId2" cstate="print"/>
          <a:srcRect/>
          <a:stretch>
            <a:fillRect/>
          </a:stretch>
        </p:blipFill>
        <p:spPr bwMode="auto">
          <a:xfrm rot="5400000">
            <a:off x="4797152" y="2511154"/>
            <a:ext cx="6857999" cy="1835695"/>
          </a:xfrm>
          <a:prstGeom prst="rect">
            <a:avLst/>
          </a:prstGeom>
          <a:noFill/>
        </p:spPr>
      </p:pic>
      <p:pic>
        <p:nvPicPr>
          <p:cNvPr id="5" name="Picture 3" descr="C:\Documents and Settings\biblio_1.BIBL_NEW_C01\Мои документы\Строева О.М\курская битва\of_1.jpg"/>
          <p:cNvPicPr>
            <a:picLocks noChangeAspect="1" noChangeArrowheads="1"/>
          </p:cNvPicPr>
          <p:nvPr/>
        </p:nvPicPr>
        <p:blipFill>
          <a:blip r:embed="rId2" cstate="print"/>
          <a:srcRect/>
          <a:stretch>
            <a:fillRect/>
          </a:stretch>
        </p:blipFill>
        <p:spPr bwMode="auto">
          <a:xfrm rot="5400000">
            <a:off x="-2511152" y="2511153"/>
            <a:ext cx="6857999" cy="183569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3538736" cy="792088"/>
          </a:xfrm>
        </p:spPr>
        <p:txBody>
          <a:bodyPr>
            <a:normAutofit/>
          </a:bodyPr>
          <a:lstStyle/>
          <a:p>
            <a:pPr algn="just"/>
            <a:r>
              <a:rPr lang="ru-RU" sz="1400" dirty="0" smtClean="0"/>
              <a:t>Т3(2)  Колтунов Г. А. Курская битва / </a:t>
            </a:r>
            <a:br>
              <a:rPr lang="ru-RU" sz="1400" dirty="0" smtClean="0"/>
            </a:br>
            <a:r>
              <a:rPr lang="ru-RU" sz="1400" dirty="0" smtClean="0"/>
              <a:t> К61   Г. А. Колтунов, Б. Г. Соловьев. – М. : Воениздат, 1983. – 128 с. : ил.</a:t>
            </a:r>
            <a:endParaRPr lang="ru-RU" sz="1400" dirty="0"/>
          </a:p>
        </p:txBody>
      </p:sp>
      <p:sp>
        <p:nvSpPr>
          <p:cNvPr id="4" name="Текст 3"/>
          <p:cNvSpPr>
            <a:spLocks noGrp="1"/>
          </p:cNvSpPr>
          <p:nvPr>
            <p:ph type="body" sz="half" idx="2"/>
          </p:nvPr>
        </p:nvSpPr>
        <p:spPr>
          <a:xfrm>
            <a:off x="457200" y="1052736"/>
            <a:ext cx="3610744" cy="5544616"/>
          </a:xfrm>
        </p:spPr>
        <p:txBody>
          <a:bodyPr>
            <a:normAutofit lnSpcReduction="10000"/>
          </a:bodyPr>
          <a:lstStyle/>
          <a:p>
            <a:pPr algn="just"/>
            <a:r>
              <a:rPr lang="ru-RU" sz="1600" b="1" dirty="0" smtClean="0"/>
              <a:t>Эта книга о Курской битве – крупнейшем сражении в истории Великой Отечественной и второй мировой войн. Гитлеровская Германия, потерпев сокрушительное поражение на полях Подмосковья и у стен Сталинграда, решила летом 1943 года взять реванш – двумя сходящимися мощными ударами в сторону Курска окружить и уничтожить советские войска на выступе и продолжить наступление на восток. Но не суждено было осуществиться гитлеровской операции «Цитадель». Тому, как советские воины ее сокрушили в ожесточенных оборонительных боях, а затем, перейдя в контрнаступление, разгромили мощные группировки вермахта в районах Орла, Белгорода, Харькова, и посвящается настоящее издание, рассчитанное на широкий круг читателей.</a:t>
            </a:r>
          </a:p>
        </p:txBody>
      </p:sp>
      <p:pic>
        <p:nvPicPr>
          <p:cNvPr id="7170" name="Picture 2" descr="\\Bibl_new_c01\SharedDocs\Для Ольги\CCF01032013_00006.jpg"/>
          <p:cNvPicPr>
            <a:picLocks noGrp="1" noChangeAspect="1" noChangeArrowheads="1"/>
          </p:cNvPicPr>
          <p:nvPr>
            <p:ph idx="1"/>
          </p:nvPr>
        </p:nvPicPr>
        <p:blipFill>
          <a:blip r:embed="rId2" cstate="print"/>
          <a:srcRect t="359" r="7059" b="57813"/>
          <a:stretch>
            <a:fillRect/>
          </a:stretch>
        </p:blipFill>
        <p:spPr bwMode="auto">
          <a:xfrm rot="5400000">
            <a:off x="3707903" y="1484789"/>
            <a:ext cx="6048673" cy="3888432"/>
          </a:xfrm>
          <a:prstGeom prst="rect">
            <a:avLst/>
          </a:prstGeom>
          <a:noFill/>
          <a:ln>
            <a:solidFill>
              <a:srgbClr val="C00000"/>
            </a:solidFill>
          </a:ln>
          <a:scene3d>
            <a:camera prst="orthographicFront"/>
            <a:lightRig rig="threePt" dir="t"/>
          </a:scene3d>
          <a:sp3d>
            <a:bevelT w="152400" h="50800" prst="softRound"/>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3610744" cy="1008112"/>
          </a:xfrm>
        </p:spPr>
        <p:txBody>
          <a:bodyPr>
            <a:normAutofit/>
          </a:bodyPr>
          <a:lstStyle/>
          <a:p>
            <a:pPr algn="just"/>
            <a:r>
              <a:rPr lang="ru-RU" sz="1400" dirty="0" smtClean="0"/>
              <a:t>Т3(2) Чиченков А. Н. Пятьдесят </a:t>
            </a:r>
            <a:br>
              <a:rPr lang="ru-RU" sz="1400" dirty="0" smtClean="0"/>
            </a:br>
            <a:r>
              <a:rPr lang="ru-RU" sz="1400" dirty="0" smtClean="0"/>
              <a:t> Ч72   огненных дней: хроника / А. Н. Чиченков. – Белгород: Крестьянское дело, 1996. – 224 с.</a:t>
            </a:r>
            <a:endParaRPr lang="ru-RU" sz="1400" dirty="0"/>
          </a:p>
        </p:txBody>
      </p:sp>
      <p:sp>
        <p:nvSpPr>
          <p:cNvPr id="4" name="Текст 3"/>
          <p:cNvSpPr>
            <a:spLocks noGrp="1"/>
          </p:cNvSpPr>
          <p:nvPr>
            <p:ph type="body" sz="half" idx="2"/>
          </p:nvPr>
        </p:nvSpPr>
        <p:spPr>
          <a:xfrm>
            <a:off x="457200" y="1268760"/>
            <a:ext cx="3682752" cy="4857403"/>
          </a:xfrm>
        </p:spPr>
        <p:txBody>
          <a:bodyPr>
            <a:normAutofit/>
          </a:bodyPr>
          <a:lstStyle/>
          <a:p>
            <a:pPr algn="just"/>
            <a:r>
              <a:rPr lang="ru-RU" sz="1600" b="1" dirty="0" smtClean="0"/>
              <a:t>В книге последовательно пересказываются основные события каждого из пятидесяти дней, в течение которых продолжалась Курская битва – одна из решающих битв Великой Отечественной войны, приводятся краткие описания многих подвигов солдат и командиров, одержавших победу в кровопролитных сражениях.</a:t>
            </a:r>
            <a:endParaRPr lang="ru-RU" sz="1600" b="1" dirty="0"/>
          </a:p>
        </p:txBody>
      </p:sp>
      <p:pic>
        <p:nvPicPr>
          <p:cNvPr id="6146" name="Picture 2" descr="\\Bibl_new_c01\SharedDocs\Для Ольги\CCF01032013_00005.jpg"/>
          <p:cNvPicPr>
            <a:picLocks noGrp="1" noChangeAspect="1" noChangeArrowheads="1"/>
          </p:cNvPicPr>
          <p:nvPr>
            <p:ph idx="1"/>
          </p:nvPr>
        </p:nvPicPr>
        <p:blipFill>
          <a:blip r:embed="rId2" cstate="print"/>
          <a:srcRect l="1127" t="359" r="5354" b="52461"/>
          <a:stretch>
            <a:fillRect/>
          </a:stretch>
        </p:blipFill>
        <p:spPr bwMode="auto">
          <a:xfrm rot="5400000">
            <a:off x="3779912" y="1412776"/>
            <a:ext cx="5976664" cy="3960440"/>
          </a:xfrm>
          <a:prstGeom prst="rect">
            <a:avLst/>
          </a:prstGeom>
          <a:noFill/>
          <a:ln>
            <a:solidFill>
              <a:schemeClr val="accent3">
                <a:lumMod val="50000"/>
              </a:schemeClr>
            </a:solidFill>
          </a:ln>
          <a:scene3d>
            <a:camera prst="orthographicFront"/>
            <a:lightRig rig="threePt" dir="t"/>
          </a:scene3d>
          <a:sp3d>
            <a:bevelT w="152400" h="50800" prst="softRound"/>
          </a:sp3d>
        </p:spPr>
      </p:pic>
      <p:pic>
        <p:nvPicPr>
          <p:cNvPr id="9218" name="Picture 2" descr="C:\Documents and Settings\biblio_1.BIBL_NEW_C01\Мои документы\Строева О.М\курская битва\01.jpg"/>
          <p:cNvPicPr>
            <a:picLocks noChangeAspect="1" noChangeArrowheads="1"/>
          </p:cNvPicPr>
          <p:nvPr/>
        </p:nvPicPr>
        <p:blipFill>
          <a:blip r:embed="rId3" cstate="print"/>
          <a:srcRect/>
          <a:stretch>
            <a:fillRect/>
          </a:stretch>
        </p:blipFill>
        <p:spPr bwMode="auto">
          <a:xfrm>
            <a:off x="1331640" y="5013176"/>
            <a:ext cx="2857500" cy="1438275"/>
          </a:xfrm>
          <a:prstGeom prst="rect">
            <a:avLst/>
          </a:prstGeom>
          <a:noFill/>
          <a:effectLst>
            <a:softEdge rad="127000"/>
          </a:effectLst>
        </p:spPr>
      </p:pic>
      <p:pic>
        <p:nvPicPr>
          <p:cNvPr id="9219" name="Picture 3" descr="C:\Documents and Settings\biblio_1.BIBL_NEW_C01\Мои документы\Строева О.М\курская битва\12.jpg"/>
          <p:cNvPicPr>
            <a:picLocks noChangeAspect="1" noChangeArrowheads="1"/>
          </p:cNvPicPr>
          <p:nvPr/>
        </p:nvPicPr>
        <p:blipFill>
          <a:blip r:embed="rId4" cstate="print"/>
          <a:srcRect/>
          <a:stretch>
            <a:fillRect/>
          </a:stretch>
        </p:blipFill>
        <p:spPr bwMode="auto">
          <a:xfrm>
            <a:off x="395536" y="3789040"/>
            <a:ext cx="2952328" cy="1514475"/>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3538736" cy="1008112"/>
          </a:xfrm>
        </p:spPr>
        <p:txBody>
          <a:bodyPr>
            <a:normAutofit/>
          </a:bodyPr>
          <a:lstStyle/>
          <a:p>
            <a:pPr algn="just"/>
            <a:r>
              <a:rPr lang="ru-RU" sz="1400" dirty="0" smtClean="0"/>
              <a:t>Т3(2) Литовченко Ф. А. Огненная </a:t>
            </a:r>
            <a:br>
              <a:rPr lang="ru-RU" sz="1400" dirty="0" smtClean="0"/>
            </a:br>
            <a:r>
              <a:rPr lang="ru-RU" sz="1400" dirty="0" smtClean="0"/>
              <a:t>Л64 дуга на ратном пути кантемировцев / Ф. А. Литовченко. – 2-е изд. – Старый Оскол, 1998. – 136 с. : ил.</a:t>
            </a:r>
            <a:endParaRPr lang="ru-RU" sz="1400" dirty="0"/>
          </a:p>
        </p:txBody>
      </p:sp>
      <p:sp>
        <p:nvSpPr>
          <p:cNvPr id="4" name="Текст 3"/>
          <p:cNvSpPr>
            <a:spLocks noGrp="1"/>
          </p:cNvSpPr>
          <p:nvPr>
            <p:ph type="body" sz="half" idx="2"/>
          </p:nvPr>
        </p:nvSpPr>
        <p:spPr>
          <a:xfrm>
            <a:off x="457200" y="1196752"/>
            <a:ext cx="3466728" cy="5544616"/>
          </a:xfrm>
        </p:spPr>
        <p:txBody>
          <a:bodyPr>
            <a:normAutofit/>
          </a:bodyPr>
          <a:lstStyle/>
          <a:p>
            <a:pPr algn="just"/>
            <a:r>
              <a:rPr lang="ru-RU" sz="1600" b="1" dirty="0" smtClean="0"/>
              <a:t>Книга издана в честь 55-летия Победы на Курской дуге и посвящается памяти гвардейцев-кантемировцев, которые внесли достойный вклад для победы в этом сражении. В книге изложены наиболее яркие страницы боевого пути 4-го гв. Кантемировского ордена Ленина Краснознаменского танкового корпуса, который в период войны был на острие главных ударов. Во втором дополненном издании книги раскрываются особенности боевых действий подразделений и частей корпуса в сражении на Курской дуге. О доблести и героизме. Воинском мастерстве личного состава.</a:t>
            </a:r>
            <a:r>
              <a:rPr lang="ru-RU" sz="1600" b="1" dirty="0"/>
              <a:t> </a:t>
            </a:r>
            <a:r>
              <a:rPr lang="ru-RU" sz="1600" b="1" dirty="0" smtClean="0"/>
              <a:t>Книга рассчитана для тех, кто занимается героико-патриотическим воспитанием молодежи и для массового читателя.</a:t>
            </a:r>
          </a:p>
        </p:txBody>
      </p:sp>
      <p:pic>
        <p:nvPicPr>
          <p:cNvPr id="8194" name="Picture 2" descr="\\Bibl_new_c01\SharedDocs\Для Ольги\CCF01032013_00007.jpg"/>
          <p:cNvPicPr>
            <a:picLocks noGrp="1" noChangeAspect="1" noChangeArrowheads="1"/>
          </p:cNvPicPr>
          <p:nvPr>
            <p:ph idx="1"/>
          </p:nvPr>
        </p:nvPicPr>
        <p:blipFill>
          <a:blip r:embed="rId2" cstate="print"/>
          <a:srcRect t="1589" r="4521" b="51662"/>
          <a:stretch>
            <a:fillRect/>
          </a:stretch>
        </p:blipFill>
        <p:spPr bwMode="auto">
          <a:xfrm rot="5400000">
            <a:off x="3635894" y="1412780"/>
            <a:ext cx="6048675" cy="4032448"/>
          </a:xfrm>
          <a:prstGeom prst="rect">
            <a:avLst/>
          </a:prstGeom>
          <a:noFill/>
          <a:scene3d>
            <a:camera prst="orthographicFront"/>
            <a:lightRig rig="threePt" dir="t"/>
          </a:scene3d>
          <a:sp3d>
            <a:bevelT w="152400" h="50800" prst="softRound"/>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29600" cy="1296144"/>
          </a:xfrm>
        </p:spPr>
        <p:txBody>
          <a:bodyPr>
            <a:normAutofit/>
            <a:scene3d>
              <a:camera prst="orthographicFront"/>
              <a:lightRig rig="threePt" dir="t"/>
            </a:scene3d>
            <a:sp3d extrusionH="57150">
              <a:bevelT w="82550" h="38100" prst="coolSlant"/>
            </a:sp3d>
          </a:bodyPr>
          <a:lstStyle/>
          <a:p>
            <a:r>
              <a:rPr lang="ru-RU" sz="4800" b="1" dirty="0" smtClean="0">
                <a:ln>
                  <a:solidFill>
                    <a:schemeClr val="bg2">
                      <a:lumMod val="25000"/>
                    </a:schemeClr>
                  </a:solidFill>
                </a:ln>
                <a:solidFill>
                  <a:srgbClr val="C00000"/>
                </a:solidFill>
                <a:effectLst>
                  <a:outerShdw blurRad="60007" dist="310007" dir="7680000" sy="30000" kx="1300200" algn="ctr" rotWithShape="0">
                    <a:prstClr val="black">
                      <a:alpha val="32000"/>
                    </a:prstClr>
                  </a:outerShdw>
                </a:effectLst>
                <a:latin typeface="Cambria" pitchFamily="18" charset="0"/>
              </a:rPr>
              <a:t>Пятьдесят огненных дней.</a:t>
            </a:r>
            <a:endParaRPr lang="ru-RU" sz="4800" b="1" dirty="0">
              <a:ln>
                <a:solidFill>
                  <a:schemeClr val="bg2">
                    <a:lumMod val="25000"/>
                  </a:schemeClr>
                </a:solidFill>
              </a:ln>
              <a:solidFill>
                <a:srgbClr val="C00000"/>
              </a:solidFill>
              <a:effectLst>
                <a:outerShdw blurRad="60007" dist="310007" dir="7680000" sy="30000" kx="1300200" algn="ctr" rotWithShape="0">
                  <a:prstClr val="black">
                    <a:alpha val="32000"/>
                  </a:prstClr>
                </a:outerShdw>
              </a:effectLst>
              <a:latin typeface="Cambria" pitchFamily="18" charset="0"/>
            </a:endParaRPr>
          </a:p>
        </p:txBody>
      </p:sp>
      <p:pic>
        <p:nvPicPr>
          <p:cNvPr id="10245" name="Picture 5" descr="C:\Documents and Settings\biblio_1.BIBL_NEW_C01\Мои документы\Строева О.М\9 мая\site.php.jpg"/>
          <p:cNvPicPr>
            <a:picLocks noChangeAspect="1" noChangeArrowheads="1"/>
          </p:cNvPicPr>
          <p:nvPr/>
        </p:nvPicPr>
        <p:blipFill>
          <a:blip r:embed="rId2" cstate="print"/>
          <a:srcRect/>
          <a:stretch>
            <a:fillRect/>
          </a:stretch>
        </p:blipFill>
        <p:spPr bwMode="auto">
          <a:xfrm>
            <a:off x="179512" y="2276872"/>
            <a:ext cx="3600400" cy="3240360"/>
          </a:xfrm>
          <a:prstGeom prst="rect">
            <a:avLst/>
          </a:prstGeom>
          <a:noFill/>
          <a:effectLst>
            <a:glow rad="228600">
              <a:schemeClr val="accent2">
                <a:satMod val="175000"/>
                <a:alpha val="40000"/>
              </a:schemeClr>
            </a:glow>
          </a:effectLst>
          <a:scene3d>
            <a:camera prst="perspectiveContrastingRightFacing"/>
            <a:lightRig rig="threePt" dir="t"/>
          </a:scene3d>
        </p:spPr>
      </p:pic>
      <p:pic>
        <p:nvPicPr>
          <p:cNvPr id="10246" name="Picture 6" descr="C:\Documents and Settings\biblio_1.BIBL_NEW_C01\Мои документы\Строева О.М\9 мая\6site.php.jpg"/>
          <p:cNvPicPr>
            <a:picLocks noChangeAspect="1" noChangeArrowheads="1"/>
          </p:cNvPicPr>
          <p:nvPr/>
        </p:nvPicPr>
        <p:blipFill>
          <a:blip r:embed="rId3" cstate="print"/>
          <a:srcRect/>
          <a:stretch>
            <a:fillRect/>
          </a:stretch>
        </p:blipFill>
        <p:spPr bwMode="auto">
          <a:xfrm>
            <a:off x="2915816" y="2276872"/>
            <a:ext cx="3600401" cy="3240360"/>
          </a:xfrm>
          <a:prstGeom prst="rect">
            <a:avLst/>
          </a:prstGeom>
          <a:noFill/>
          <a:effectLst>
            <a:glow rad="228600">
              <a:schemeClr val="accent2">
                <a:satMod val="175000"/>
                <a:alpha val="40000"/>
              </a:schemeClr>
            </a:glow>
          </a:effectLst>
          <a:scene3d>
            <a:camera prst="perspectiveContrastingRightFacing"/>
            <a:lightRig rig="threePt" dir="t"/>
          </a:scene3d>
        </p:spPr>
      </p:pic>
      <p:pic>
        <p:nvPicPr>
          <p:cNvPr id="10247" name="Picture 7" descr="C:\Documents and Settings\biblio_1.BIBL_NEW_C01\Мои документы\Строева О.М\курская битва\9.jpg"/>
          <p:cNvPicPr>
            <a:picLocks noChangeAspect="1" noChangeArrowheads="1"/>
          </p:cNvPicPr>
          <p:nvPr/>
        </p:nvPicPr>
        <p:blipFill>
          <a:blip r:embed="rId4" cstate="print"/>
          <a:srcRect/>
          <a:stretch>
            <a:fillRect/>
          </a:stretch>
        </p:blipFill>
        <p:spPr bwMode="auto">
          <a:xfrm>
            <a:off x="5652120" y="2204864"/>
            <a:ext cx="3600400" cy="3240360"/>
          </a:xfrm>
          <a:prstGeom prst="rect">
            <a:avLst/>
          </a:prstGeom>
          <a:noFill/>
          <a:effectLst>
            <a:glow rad="228600">
              <a:schemeClr val="accent2">
                <a:satMod val="175000"/>
                <a:alpha val="40000"/>
              </a:schemeClr>
            </a:glow>
          </a:effectLst>
          <a:scene3d>
            <a:camera prst="perspectiveContrastingRightFacing"/>
            <a:lightRig rig="threePt" dir="t"/>
          </a:scene3d>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3744416" cy="792088"/>
          </a:xfrm>
        </p:spPr>
        <p:txBody>
          <a:bodyPr>
            <a:normAutofit/>
          </a:bodyPr>
          <a:lstStyle/>
          <a:p>
            <a:pPr algn="just"/>
            <a:r>
              <a:rPr lang="ru-RU" sz="1400" dirty="0" smtClean="0"/>
              <a:t>Т3(2) Озаренный первым салютом:</a:t>
            </a:r>
            <a:br>
              <a:rPr lang="ru-RU" sz="1400" dirty="0" smtClean="0"/>
            </a:br>
            <a:r>
              <a:rPr lang="ru-RU" sz="1400" dirty="0" smtClean="0"/>
              <a:t>О46  фоторассказ о Белгороде. - М. : «Советская Россия», 1985. - 168 с. : ил.</a:t>
            </a:r>
            <a:endParaRPr lang="ru-RU" sz="1400" dirty="0"/>
          </a:p>
        </p:txBody>
      </p:sp>
      <p:sp>
        <p:nvSpPr>
          <p:cNvPr id="4" name="Текст 3"/>
          <p:cNvSpPr>
            <a:spLocks noGrp="1"/>
          </p:cNvSpPr>
          <p:nvPr>
            <p:ph type="body" sz="half" idx="2"/>
          </p:nvPr>
        </p:nvSpPr>
        <p:spPr>
          <a:xfrm>
            <a:off x="457200" y="1052736"/>
            <a:ext cx="3754760" cy="5616624"/>
          </a:xfrm>
        </p:spPr>
        <p:txBody>
          <a:bodyPr>
            <a:normAutofit/>
          </a:bodyPr>
          <a:lstStyle/>
          <a:p>
            <a:pPr algn="just"/>
            <a:r>
              <a:rPr lang="ru-RU" sz="1600" b="1" dirty="0" smtClean="0"/>
              <a:t>На страницах данной книги можно проследить развитие Белгорода в фотографиях. В истории города немало славных военных страниц. Но такого года, каким стал 1943-й, не знавал старинный Белгород. Грозный и победный год, когда весь мир облетела весть о битве на Курской дуге. Этому событию посвящена большая глава «На огненном рубеже». В книге приведены фотографии поверженной немецкой техники с мест боев, эпизоды боевых сражений, руины города после битвы. Победу на Огненной дуге отметили салютом. Первым за всю историю Советских Вооруженных сил, первым салютом Великой Отечественной Войны. Все это мы можем проследить на страницах данной книги благодаря многочисленным фотографиям.</a:t>
            </a:r>
            <a:endParaRPr lang="ru-RU" sz="1600" b="1" dirty="0"/>
          </a:p>
        </p:txBody>
      </p:sp>
      <p:pic>
        <p:nvPicPr>
          <p:cNvPr id="10242" name="Picture 2" descr="\\Bibl_new_c01\SharedDocs\Для Ольги\CCF01032013_00009.jpg"/>
          <p:cNvPicPr>
            <a:picLocks noGrp="1" noChangeAspect="1" noChangeArrowheads="1"/>
          </p:cNvPicPr>
          <p:nvPr>
            <p:ph idx="1"/>
          </p:nvPr>
        </p:nvPicPr>
        <p:blipFill>
          <a:blip r:embed="rId2" cstate="print"/>
          <a:srcRect l="872" b="43984"/>
          <a:stretch>
            <a:fillRect/>
          </a:stretch>
        </p:blipFill>
        <p:spPr bwMode="auto">
          <a:xfrm rot="5400000">
            <a:off x="3815916" y="1448783"/>
            <a:ext cx="5976665" cy="3888434"/>
          </a:xfrm>
          <a:prstGeom prst="rect">
            <a:avLst/>
          </a:prstGeom>
          <a:noFill/>
          <a:scene3d>
            <a:camera prst="orthographicFront"/>
            <a:lightRig rig="threePt" dir="t"/>
          </a:scene3d>
          <a:sp3d>
            <a:bevelT w="152400" h="50800" prst="softRound"/>
          </a:sp3d>
        </p:spPr>
      </p:pic>
      <p:pic>
        <p:nvPicPr>
          <p:cNvPr id="3074" name="Picture 2" descr="C:\Documents and Settings\biblio_1.BIBL_NEW_C01\Мои документы\Строева О.М\Для Оли\CCF20032013_00002.jpg"/>
          <p:cNvPicPr>
            <a:picLocks noChangeAspect="1" noChangeArrowheads="1"/>
          </p:cNvPicPr>
          <p:nvPr/>
        </p:nvPicPr>
        <p:blipFill>
          <a:blip r:embed="rId3" cstate="print"/>
          <a:srcRect l="4348" r="21739" b="30976"/>
          <a:stretch>
            <a:fillRect/>
          </a:stretch>
        </p:blipFill>
        <p:spPr bwMode="auto">
          <a:xfrm>
            <a:off x="4716016" y="1916832"/>
            <a:ext cx="2304256" cy="2736304"/>
          </a:xfrm>
          <a:prstGeom prst="rect">
            <a:avLst/>
          </a:prstGeom>
          <a:noFill/>
        </p:spPr>
      </p:pic>
      <p:pic>
        <p:nvPicPr>
          <p:cNvPr id="3075" name="Picture 3" descr="C:\Documents and Settings\biblio_1.BIBL_NEW_C01\Мои документы\Строева О.М\Для Оли\CCF20032013_00003.jpg"/>
          <p:cNvPicPr>
            <a:picLocks noChangeAspect="1" noChangeArrowheads="1"/>
          </p:cNvPicPr>
          <p:nvPr/>
        </p:nvPicPr>
        <p:blipFill>
          <a:blip r:embed="rId4" cstate="print"/>
          <a:srcRect l="3952" t="761" b="29929"/>
          <a:stretch>
            <a:fillRect/>
          </a:stretch>
        </p:blipFill>
        <p:spPr bwMode="auto">
          <a:xfrm rot="10800000">
            <a:off x="6300192" y="1916832"/>
            <a:ext cx="2664296" cy="2736305"/>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3528392" cy="792088"/>
          </a:xfrm>
        </p:spPr>
        <p:txBody>
          <a:bodyPr>
            <a:normAutofit/>
          </a:bodyPr>
          <a:lstStyle/>
          <a:p>
            <a:pPr algn="just"/>
            <a:r>
              <a:rPr lang="ru-RU" sz="1400" dirty="0" smtClean="0"/>
              <a:t>Д89 Рыжков Н. И. Я полюбил</a:t>
            </a:r>
            <a:br>
              <a:rPr lang="ru-RU" sz="1400" dirty="0" smtClean="0"/>
            </a:br>
            <a:r>
              <a:rPr lang="ru-RU" sz="1400" dirty="0" smtClean="0"/>
              <a:t> Я11  Белгородчину / Н.И.Рыжков. – Белгород: Отчий край, 1999. - 62 с. : ил.</a:t>
            </a:r>
            <a:endParaRPr lang="ru-RU" sz="1400" dirty="0"/>
          </a:p>
        </p:txBody>
      </p:sp>
      <p:sp>
        <p:nvSpPr>
          <p:cNvPr id="4" name="Текст 3"/>
          <p:cNvSpPr>
            <a:spLocks noGrp="1"/>
          </p:cNvSpPr>
          <p:nvPr>
            <p:ph type="body" sz="half" idx="2"/>
          </p:nvPr>
        </p:nvSpPr>
        <p:spPr>
          <a:xfrm>
            <a:off x="457200" y="980728"/>
            <a:ext cx="3610744" cy="5760640"/>
          </a:xfrm>
        </p:spPr>
        <p:txBody>
          <a:bodyPr>
            <a:noAutofit/>
          </a:bodyPr>
          <a:lstStyle/>
          <a:p>
            <a:pPr algn="just"/>
            <a:r>
              <a:rPr lang="ru-RU" sz="1600" b="1" dirty="0" smtClean="0"/>
              <a:t>В данном издании рассказывается об активной депутатской деятельности Николая Ивановича Рыжкова. Книга наполнена цветными фотографиями и портретами. При содействии депутата за счет финансирования из федерального бюджета было завершено строительство культурно-исторического центра в поселке Прохоровка. Как символ огромной благодати и вечной памяти павшим в Курской битве возвышается 58-метровая свеча белокаменного Петропавловского храма. Внутри его на мраморных плитах высечено около 7 тысяч имен воинов, отдавших свои жизни под Прохоровкой. Непосредственно на ратном поле, в трех километрах от Прохоровки возведена 53-метровая белокаменная звонница. Фотографии этих достопримечательностей можно найти на страницах данного издания.</a:t>
            </a:r>
            <a:endParaRPr lang="ru-RU" sz="1600" b="1" dirty="0"/>
          </a:p>
        </p:txBody>
      </p:sp>
      <p:pic>
        <p:nvPicPr>
          <p:cNvPr id="16386" name="Picture 2" descr="\\Bibl_new_c01\SharedDocs\Для Ольги\CCF01032013_00015.jpg"/>
          <p:cNvPicPr>
            <a:picLocks noGrp="1" noChangeAspect="1" noChangeArrowheads="1"/>
          </p:cNvPicPr>
          <p:nvPr>
            <p:ph idx="1"/>
          </p:nvPr>
        </p:nvPicPr>
        <p:blipFill>
          <a:blip r:embed="rId2" cstate="print"/>
          <a:srcRect r="6226" b="4040"/>
          <a:stretch>
            <a:fillRect/>
          </a:stretch>
        </p:blipFill>
        <p:spPr bwMode="auto">
          <a:xfrm>
            <a:off x="4716016" y="476672"/>
            <a:ext cx="3816424" cy="5976664"/>
          </a:xfrm>
          <a:prstGeom prst="rect">
            <a:avLst/>
          </a:prstGeom>
          <a:noFill/>
          <a:scene3d>
            <a:camera prst="orthographicFront"/>
            <a:lightRig rig="threePt" dir="t"/>
          </a:scene3d>
          <a:sp3d>
            <a:bevelT w="152400" h="50800" prst="softRound"/>
          </a:sp3d>
        </p:spPr>
      </p:pic>
      <p:pic>
        <p:nvPicPr>
          <p:cNvPr id="4098" name="Picture 2" descr="C:\Documents and Settings\biblio_1.BIBL_NEW_C01\Мои документы\Строева О.М\Для Оли\CCF20032013_00004.jpg"/>
          <p:cNvPicPr>
            <a:picLocks noChangeAspect="1" noChangeArrowheads="1"/>
          </p:cNvPicPr>
          <p:nvPr/>
        </p:nvPicPr>
        <p:blipFill>
          <a:blip r:embed="rId3" cstate="print"/>
          <a:srcRect t="2299" r="15043" b="4653"/>
          <a:stretch>
            <a:fillRect/>
          </a:stretch>
        </p:blipFill>
        <p:spPr bwMode="auto">
          <a:xfrm rot="10800000">
            <a:off x="4499992" y="3212974"/>
            <a:ext cx="2376264" cy="3528391"/>
          </a:xfrm>
          <a:prstGeom prst="rect">
            <a:avLst/>
          </a:prstGeom>
          <a:noFill/>
          <a:ln>
            <a:solidFill>
              <a:schemeClr val="accent5">
                <a:lumMod val="50000"/>
              </a:schemeClr>
            </a:solidFill>
          </a:ln>
        </p:spPr>
      </p:pic>
      <p:pic>
        <p:nvPicPr>
          <p:cNvPr id="4099" name="Picture 3" descr="C:\Documents and Settings\biblio_1.BIBL_NEW_C01\Мои документы\Строева О.М\Для Оли\CCF20032013_00005.jpg"/>
          <p:cNvPicPr>
            <a:picLocks noChangeAspect="1" noChangeArrowheads="1"/>
          </p:cNvPicPr>
          <p:nvPr/>
        </p:nvPicPr>
        <p:blipFill>
          <a:blip r:embed="rId4" cstate="print"/>
          <a:srcRect t="1664" r="18704" b="3856"/>
          <a:stretch>
            <a:fillRect/>
          </a:stretch>
        </p:blipFill>
        <p:spPr bwMode="auto">
          <a:xfrm rot="10800000">
            <a:off x="6804246" y="3212976"/>
            <a:ext cx="2190883" cy="3528392"/>
          </a:xfrm>
          <a:prstGeom prst="rect">
            <a:avLst/>
          </a:prstGeom>
          <a:noFill/>
          <a:ln>
            <a:solidFill>
              <a:srgbClr val="002060"/>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99992" y="0"/>
            <a:ext cx="4644008" cy="6858000"/>
          </a:xfrm>
        </p:spPr>
        <p:txBody>
          <a:bodyPr>
            <a:normAutofit fontScale="90000"/>
          </a:bodyPr>
          <a:lstStyle/>
          <a:p>
            <a:r>
              <a:rPr lang="ru-RU" sz="2700" b="1" i="1"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Курская дуга</a:t>
            </a:r>
            <a: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
            </a:r>
            <a:b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br>
            <a:r>
              <a:rPr lang="ru-RU" sz="2700" i="1"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Броня в броню, рвануло в небо пламя!</a:t>
            </a:r>
            <a: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
            </a:r>
            <a:b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br>
            <a:r>
              <a:rPr lang="ru-RU" sz="2700" i="1"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И дрогнула былинная земля!..</a:t>
            </a:r>
            <a: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
            </a:r>
            <a:b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br>
            <a:r>
              <a:rPr lang="ru-RU" sz="2700" i="1"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Горели танки жаркими кострами,</a:t>
            </a:r>
            <a: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
            </a:r>
            <a:b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br>
            <a:r>
              <a:rPr lang="ru-RU" sz="2700" i="1"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И были дымом застланы поля.</a:t>
            </a:r>
            <a: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
            </a:r>
            <a:b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br>
            <a:r>
              <a:rPr lang="ru-RU" sz="2700" i="1"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…Всего два слова – Курская дуга.</a:t>
            </a:r>
            <a: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
            </a:r>
            <a:b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br>
            <a:r>
              <a:rPr lang="ru-RU" sz="2700" i="1"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Как много это значит для солдата!</a:t>
            </a:r>
            <a: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
            </a:r>
            <a:b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br>
            <a:r>
              <a:rPr lang="ru-RU" sz="2700" i="1"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Жила России гневная душа</a:t>
            </a:r>
            <a: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
            </a:r>
            <a:b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br>
            <a:r>
              <a:rPr lang="ru-RU" sz="2700" i="1"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В бессмертной битве Н–ского квадрата.</a:t>
            </a:r>
            <a: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
            </a:r>
            <a:br>
              <a:rPr lang="ru-RU" sz="2700"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br>
            <a:r>
              <a:rPr lang="ru-RU" sz="2700" i="1"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    					</a:t>
            </a:r>
            <a:r>
              <a:rPr lang="ru-RU" sz="2700" b="1" i="1"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Леонид Кузубов,</a:t>
            </a:r>
            <a:r>
              <a:rPr lang="ru-RU" sz="2700" b="1"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
            </a:r>
            <a:br>
              <a:rPr lang="ru-RU" sz="2700" b="1"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br>
            <a:r>
              <a:rPr lang="ru-RU" sz="2700" b="1" i="1" dirty="0" smtClean="0">
                <a:ln>
                  <a:solidFill>
                    <a:schemeClr val="accent6">
                      <a:lumMod val="50000"/>
                    </a:schemeClr>
                  </a:solidFill>
                </a:ln>
                <a:solidFill>
                  <a:srgbClr val="C00000"/>
                </a:solidFill>
                <a:latin typeface="Arial Unicode MS" pitchFamily="34" charset="-128"/>
                <a:ea typeface="Arial Unicode MS" pitchFamily="34" charset="-128"/>
                <a:cs typeface="Arial Unicode MS" pitchFamily="34" charset="-128"/>
              </a:rPr>
              <a:t>      сын полка 6-й гвардейской армии, разведчик</a:t>
            </a:r>
            <a:r>
              <a:rPr lang="ru-RU" sz="2000" dirty="0" smtClean="0">
                <a:solidFill>
                  <a:srgbClr val="002060"/>
                </a:solidFill>
              </a:rPr>
              <a:t/>
            </a:r>
            <a:br>
              <a:rPr lang="ru-RU" sz="2000" dirty="0" smtClean="0">
                <a:solidFill>
                  <a:srgbClr val="002060"/>
                </a:solidFill>
              </a:rPr>
            </a:br>
            <a:endParaRPr lang="ru-RU" sz="2000" dirty="0">
              <a:solidFill>
                <a:srgbClr val="002060"/>
              </a:solidFill>
            </a:endParaRPr>
          </a:p>
        </p:txBody>
      </p:sp>
      <p:pic>
        <p:nvPicPr>
          <p:cNvPr id="5" name="Рисунок 4" descr="back"/>
          <p:cNvPicPr/>
          <p:nvPr/>
        </p:nvPicPr>
        <p:blipFill>
          <a:blip r:embed="rId2" cstate="print"/>
          <a:srcRect r="870"/>
          <a:stretch>
            <a:fillRect/>
          </a:stretch>
        </p:blipFill>
        <p:spPr bwMode="auto">
          <a:xfrm>
            <a:off x="179512" y="620688"/>
            <a:ext cx="4320480" cy="3528392"/>
          </a:xfrm>
          <a:prstGeom prst="rect">
            <a:avLst/>
          </a:prstGeom>
          <a:noFill/>
        </p:spPr>
      </p:pic>
      <p:pic>
        <p:nvPicPr>
          <p:cNvPr id="52226" name="Picture 2" descr="C:\Documents and Settings\biblio_1.BIBL_NEW_C01\Мои документы\Строева О.М\9 мая\of_2.png"/>
          <p:cNvPicPr>
            <a:picLocks noChangeAspect="1" noChangeArrowheads="1"/>
          </p:cNvPicPr>
          <p:nvPr/>
        </p:nvPicPr>
        <p:blipFill>
          <a:blip r:embed="rId3" cstate="print"/>
          <a:srcRect/>
          <a:stretch>
            <a:fillRect/>
          </a:stretch>
        </p:blipFill>
        <p:spPr bwMode="auto">
          <a:xfrm>
            <a:off x="0" y="4329000"/>
            <a:ext cx="5364088" cy="267470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517232"/>
            <a:ext cx="8229600" cy="1070992"/>
          </a:xfrm>
        </p:spPr>
        <p:txBody>
          <a:bodyPr>
            <a:normAutofit/>
          </a:bodyPr>
          <a:lstStyle/>
          <a:p>
            <a:r>
              <a:rPr lang="ru-RU" sz="3200" b="1" dirty="0" smtClean="0">
                <a:ln>
                  <a:solidFill>
                    <a:schemeClr val="tx1">
                      <a:lumMod val="75000"/>
                      <a:lumOff val="25000"/>
                    </a:schemeClr>
                  </a:solidFill>
                </a:ln>
                <a:solidFill>
                  <a:srgbClr val="002060"/>
                </a:solidFill>
                <a:latin typeface="Arial Narrow" pitchFamily="34" charset="0"/>
              </a:rPr>
              <a:t>Военно-исторический музей Курской битвы.</a:t>
            </a:r>
            <a:br>
              <a:rPr lang="ru-RU" sz="3200" b="1" dirty="0" smtClean="0">
                <a:ln>
                  <a:solidFill>
                    <a:schemeClr val="tx1">
                      <a:lumMod val="75000"/>
                      <a:lumOff val="25000"/>
                    </a:schemeClr>
                  </a:solidFill>
                </a:ln>
                <a:solidFill>
                  <a:srgbClr val="002060"/>
                </a:solidFill>
                <a:latin typeface="Arial Narrow" pitchFamily="34" charset="0"/>
              </a:rPr>
            </a:br>
            <a:r>
              <a:rPr lang="ru-RU" sz="3200" b="1" i="1" dirty="0" smtClean="0">
                <a:ln>
                  <a:solidFill>
                    <a:schemeClr val="tx1">
                      <a:lumMod val="75000"/>
                      <a:lumOff val="25000"/>
                    </a:schemeClr>
                  </a:solidFill>
                </a:ln>
                <a:solidFill>
                  <a:srgbClr val="002060"/>
                </a:solidFill>
                <a:latin typeface="Arial Narrow" pitchFamily="34" charset="0"/>
              </a:rPr>
              <a:t>г. Курск, ул. Сонина, 4</a:t>
            </a:r>
            <a:endParaRPr lang="ru-RU" sz="3200" b="1" i="1" dirty="0">
              <a:ln>
                <a:solidFill>
                  <a:schemeClr val="tx1">
                    <a:lumMod val="75000"/>
                    <a:lumOff val="25000"/>
                  </a:schemeClr>
                </a:solidFill>
              </a:ln>
              <a:solidFill>
                <a:srgbClr val="002060"/>
              </a:solidFill>
              <a:latin typeface="Arial Narrow" pitchFamily="34" charset="0"/>
            </a:endParaRPr>
          </a:p>
        </p:txBody>
      </p:sp>
      <p:pic>
        <p:nvPicPr>
          <p:cNvPr id="1026" name="Picture 2" descr="C:\Documents and Settings\biblio_1.BIBL_NEW_C01\Мои документы\Строева О.М\война\Военно-исторический музей Курской битвы..jpg"/>
          <p:cNvPicPr>
            <a:picLocks noChangeAspect="1" noChangeArrowheads="1"/>
          </p:cNvPicPr>
          <p:nvPr/>
        </p:nvPicPr>
        <p:blipFill>
          <a:blip r:embed="rId2" cstate="print"/>
          <a:srcRect r="-169" b="6761"/>
          <a:stretch>
            <a:fillRect/>
          </a:stretch>
        </p:blipFill>
        <p:spPr bwMode="auto">
          <a:xfrm>
            <a:off x="611560" y="476672"/>
            <a:ext cx="7992888" cy="511256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274638"/>
            <a:ext cx="8028384" cy="1143000"/>
          </a:xfrm>
        </p:spPr>
        <p:txBody>
          <a:bodyPr>
            <a:noAutofit/>
          </a:bodyPr>
          <a:lstStyle/>
          <a:p>
            <a:r>
              <a:rPr lang="ru-RU" sz="3600" dirty="0" smtClean="0">
                <a:ln>
                  <a:solidFill>
                    <a:schemeClr val="bg2">
                      <a:lumMod val="25000"/>
                    </a:schemeClr>
                  </a:solidFill>
                </a:ln>
                <a:solidFill>
                  <a:srgbClr val="C00000"/>
                </a:solidFill>
                <a:latin typeface="Century" pitchFamily="18" charset="0"/>
              </a:rPr>
              <a:t>«…Мы не забудем Курскую дугу, но трижды враг её не позабудет…»</a:t>
            </a:r>
            <a:endParaRPr lang="ru-RU" sz="3600" dirty="0">
              <a:ln>
                <a:solidFill>
                  <a:schemeClr val="bg2">
                    <a:lumMod val="25000"/>
                  </a:schemeClr>
                </a:solidFill>
              </a:ln>
              <a:solidFill>
                <a:srgbClr val="C00000"/>
              </a:solidFill>
              <a:latin typeface="Century" pitchFamily="18" charset="0"/>
            </a:endParaRPr>
          </a:p>
        </p:txBody>
      </p:sp>
      <p:sp>
        <p:nvSpPr>
          <p:cNvPr id="3" name="Текст 2"/>
          <p:cNvSpPr>
            <a:spLocks noGrp="1"/>
          </p:cNvSpPr>
          <p:nvPr>
            <p:ph type="body" idx="1"/>
          </p:nvPr>
        </p:nvSpPr>
        <p:spPr>
          <a:xfrm>
            <a:off x="971600" y="1196753"/>
            <a:ext cx="3744416" cy="864095"/>
          </a:xfrm>
        </p:spPr>
        <p:txBody>
          <a:bodyPr>
            <a:normAutofit/>
          </a:bodyPr>
          <a:lstStyle/>
          <a:p>
            <a:pPr algn="ctr"/>
            <a:r>
              <a:rPr lang="ru-RU" sz="2000" dirty="0" smtClean="0">
                <a:solidFill>
                  <a:srgbClr val="002060"/>
                </a:solidFill>
                <a:latin typeface="Century" pitchFamily="18" charset="0"/>
              </a:rPr>
              <a:t>Собор в память о погибших на Прохоровском поле</a:t>
            </a:r>
            <a:endParaRPr lang="ru-RU" sz="2000" dirty="0">
              <a:solidFill>
                <a:srgbClr val="002060"/>
              </a:solidFill>
              <a:latin typeface="Century" pitchFamily="18" charset="0"/>
            </a:endParaRPr>
          </a:p>
        </p:txBody>
      </p:sp>
      <p:sp>
        <p:nvSpPr>
          <p:cNvPr id="5" name="Текст 4"/>
          <p:cNvSpPr>
            <a:spLocks noGrp="1"/>
          </p:cNvSpPr>
          <p:nvPr>
            <p:ph type="body" sz="quarter" idx="3"/>
          </p:nvPr>
        </p:nvSpPr>
        <p:spPr>
          <a:xfrm>
            <a:off x="4645025" y="1052737"/>
            <a:ext cx="4041775" cy="1008112"/>
          </a:xfrm>
        </p:spPr>
        <p:txBody>
          <a:bodyPr>
            <a:noAutofit/>
          </a:bodyPr>
          <a:lstStyle/>
          <a:p>
            <a:pPr algn="ctr"/>
            <a:r>
              <a:rPr lang="ru-RU" sz="2000" dirty="0" smtClean="0">
                <a:solidFill>
                  <a:srgbClr val="002060"/>
                </a:solidFill>
                <a:latin typeface="Century" pitchFamily="18" charset="0"/>
              </a:rPr>
              <a:t>Звонница в память о погибших на Прохоровском поле</a:t>
            </a:r>
            <a:endParaRPr lang="ru-RU" sz="2000" dirty="0">
              <a:solidFill>
                <a:srgbClr val="002060"/>
              </a:solidFill>
              <a:latin typeface="Century" pitchFamily="18" charset="0"/>
            </a:endParaRPr>
          </a:p>
        </p:txBody>
      </p:sp>
      <p:pic>
        <p:nvPicPr>
          <p:cNvPr id="7" name="Picture 3" descr="C:\Documents and Settings\biblio_1.BIBL_NEW_C01\Мои документы\Строева О.М\курская битва\010.jpg"/>
          <p:cNvPicPr>
            <a:picLocks noGrp="1" noChangeAspect="1" noChangeArrowheads="1"/>
          </p:cNvPicPr>
          <p:nvPr>
            <p:ph sz="half" idx="2"/>
          </p:nvPr>
        </p:nvPicPr>
        <p:blipFill>
          <a:blip r:embed="rId2" cstate="print"/>
          <a:srcRect/>
          <a:stretch>
            <a:fillRect/>
          </a:stretch>
        </p:blipFill>
        <p:spPr bwMode="auto">
          <a:xfrm>
            <a:off x="531407" y="2204865"/>
            <a:ext cx="3680553" cy="4176464"/>
          </a:xfrm>
          <a:prstGeom prst="rect">
            <a:avLst/>
          </a:prstGeom>
          <a:noFill/>
          <a:effectLst>
            <a:glow rad="228600">
              <a:schemeClr val="accent1">
                <a:satMod val="175000"/>
                <a:alpha val="40000"/>
              </a:schemeClr>
            </a:glow>
            <a:softEdge rad="31750"/>
          </a:effectLst>
        </p:spPr>
      </p:pic>
      <p:pic>
        <p:nvPicPr>
          <p:cNvPr id="8" name="Picture 4" descr="C:\Documents and Settings\biblio_1.BIBL_NEW_C01\Мои документы\Строева О.М\курская битва\Звонница в память о погибших на Прохоровском поле.jpg"/>
          <p:cNvPicPr>
            <a:picLocks noGrp="1" noChangeAspect="1" noChangeArrowheads="1"/>
          </p:cNvPicPr>
          <p:nvPr>
            <p:ph sz="quarter" idx="4"/>
          </p:nvPr>
        </p:nvPicPr>
        <p:blipFill>
          <a:blip r:embed="rId3" cstate="print"/>
          <a:srcRect/>
          <a:stretch>
            <a:fillRect/>
          </a:stretch>
        </p:blipFill>
        <p:spPr bwMode="auto">
          <a:xfrm>
            <a:off x="4932040" y="2204864"/>
            <a:ext cx="3744416" cy="4176464"/>
          </a:xfrm>
          <a:prstGeom prst="rect">
            <a:avLst/>
          </a:prstGeom>
          <a:noFill/>
          <a:effectLst>
            <a:glow rad="228600">
              <a:schemeClr val="accent6">
                <a:satMod val="175000"/>
                <a:alpha val="40000"/>
              </a:schemeClr>
            </a:glow>
            <a:softEdge rad="31750"/>
          </a:effectLst>
        </p:spPr>
      </p:pic>
      <p:pic>
        <p:nvPicPr>
          <p:cNvPr id="9" name="Picture 3" descr="C:\Documents and Settings\biblio_1.BIBL_NEW_C01\Мои документы\Строева О.М\курская битва\22358568.356251.jpeg"/>
          <p:cNvPicPr>
            <a:picLocks noChangeAspect="1" noChangeArrowheads="1"/>
          </p:cNvPicPr>
          <p:nvPr/>
        </p:nvPicPr>
        <p:blipFill>
          <a:blip r:embed="rId4" cstate="print"/>
          <a:srcRect/>
          <a:stretch>
            <a:fillRect/>
          </a:stretch>
        </p:blipFill>
        <p:spPr bwMode="auto">
          <a:xfrm>
            <a:off x="0" y="116632"/>
            <a:ext cx="1440161" cy="1957214"/>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1143000"/>
          </a:xfrm>
        </p:spPr>
        <p:txBody>
          <a:bodyPr>
            <a:normAutofit fontScale="90000"/>
          </a:bodyPr>
          <a:lstStyle/>
          <a:p>
            <a:r>
              <a:rPr lang="ru-RU" dirty="0" smtClean="0">
                <a:ln>
                  <a:solidFill>
                    <a:schemeClr val="bg2">
                      <a:lumMod val="25000"/>
                    </a:schemeClr>
                  </a:solidFill>
                </a:ln>
                <a:solidFill>
                  <a:srgbClr val="C00000"/>
                </a:solidFill>
                <a:latin typeface="Century" pitchFamily="18" charset="0"/>
              </a:rPr>
              <a:t>Мемориальный комплекс</a:t>
            </a:r>
            <a:br>
              <a:rPr lang="ru-RU" dirty="0" smtClean="0">
                <a:ln>
                  <a:solidFill>
                    <a:schemeClr val="bg2">
                      <a:lumMod val="25000"/>
                    </a:schemeClr>
                  </a:solidFill>
                </a:ln>
                <a:solidFill>
                  <a:srgbClr val="C00000"/>
                </a:solidFill>
                <a:latin typeface="Century" pitchFamily="18" charset="0"/>
              </a:rPr>
            </a:br>
            <a:r>
              <a:rPr lang="ru-RU" dirty="0" smtClean="0">
                <a:ln>
                  <a:solidFill>
                    <a:schemeClr val="bg2">
                      <a:lumMod val="25000"/>
                    </a:schemeClr>
                  </a:solidFill>
                </a:ln>
                <a:solidFill>
                  <a:srgbClr val="C00000"/>
                </a:solidFill>
                <a:latin typeface="Century" pitchFamily="18" charset="0"/>
              </a:rPr>
              <a:t>«Курская дуга»</a:t>
            </a:r>
            <a:endParaRPr lang="ru-RU" dirty="0"/>
          </a:p>
        </p:txBody>
      </p:sp>
      <p:pic>
        <p:nvPicPr>
          <p:cNvPr id="5" name="Picture 2" descr="C:\Documents and Settings\biblio_1.BIBL_NEW_C01\Мои документы\Строева О.М\курская битва\555423_html_m2c0bae0c.jpg"/>
          <p:cNvPicPr>
            <a:picLocks noGrp="1" noChangeAspect="1" noChangeArrowheads="1"/>
          </p:cNvPicPr>
          <p:nvPr>
            <p:ph sz="half" idx="1"/>
          </p:nvPr>
        </p:nvPicPr>
        <p:blipFill>
          <a:blip r:embed="rId2" cstate="print"/>
          <a:srcRect/>
          <a:stretch>
            <a:fillRect/>
          </a:stretch>
        </p:blipFill>
        <p:spPr bwMode="auto">
          <a:xfrm>
            <a:off x="179512" y="2348880"/>
            <a:ext cx="3286460" cy="4381947"/>
          </a:xfrm>
          <a:prstGeom prst="rect">
            <a:avLst/>
          </a:prstGeom>
          <a:noFill/>
          <a:effectLst>
            <a:softEdge rad="63500"/>
          </a:effectLst>
        </p:spPr>
      </p:pic>
      <p:pic>
        <p:nvPicPr>
          <p:cNvPr id="6" name="Picture 2" descr="C:\Documents and Settings\biblio_1.BIBL_NEW_C01\Мои документы\Строева О.М\курская битва\памятники\мемориальный комлекс курская дуга.jpg"/>
          <p:cNvPicPr>
            <a:picLocks noGrp="1" noChangeAspect="1" noChangeArrowheads="1"/>
          </p:cNvPicPr>
          <p:nvPr>
            <p:ph sz="half" idx="2"/>
          </p:nvPr>
        </p:nvPicPr>
        <p:blipFill>
          <a:blip r:embed="rId3" cstate="print"/>
          <a:srcRect t="5190" b="16955"/>
          <a:stretch>
            <a:fillRect/>
          </a:stretch>
        </p:blipFill>
        <p:spPr bwMode="auto">
          <a:xfrm>
            <a:off x="1475656" y="1340768"/>
            <a:ext cx="3960440" cy="2160240"/>
          </a:xfrm>
          <a:prstGeom prst="rect">
            <a:avLst/>
          </a:prstGeom>
          <a:noFill/>
          <a:effectLst>
            <a:softEdge rad="63500"/>
          </a:effectLst>
        </p:spPr>
      </p:pic>
      <p:pic>
        <p:nvPicPr>
          <p:cNvPr id="7" name="Picture 2" descr="C:\Documents and Settings\biblio_1.BIBL_NEW_C01\Мои документы\Строева О.М\курская битва\памятники\1271844864_2.jpg"/>
          <p:cNvPicPr>
            <a:picLocks noChangeAspect="1" noChangeArrowheads="1"/>
          </p:cNvPicPr>
          <p:nvPr/>
        </p:nvPicPr>
        <p:blipFill>
          <a:blip r:embed="rId4" cstate="print"/>
          <a:srcRect t="26303" b="14905"/>
          <a:stretch>
            <a:fillRect/>
          </a:stretch>
        </p:blipFill>
        <p:spPr bwMode="auto">
          <a:xfrm>
            <a:off x="5436096" y="1340768"/>
            <a:ext cx="3538736" cy="2448272"/>
          </a:xfrm>
          <a:prstGeom prst="rect">
            <a:avLst/>
          </a:prstGeom>
          <a:noFill/>
          <a:effectLst>
            <a:softEdge rad="63500"/>
          </a:effectLst>
        </p:spPr>
      </p:pic>
      <p:pic>
        <p:nvPicPr>
          <p:cNvPr id="8" name="Picture 3" descr="C:\Documents and Settings\biblio_1.BIBL_NEW_C01\Мои документы\Строева О.М\курская битва\памятники\1271844887_2.jpg"/>
          <p:cNvPicPr>
            <a:picLocks noChangeAspect="1" noChangeArrowheads="1"/>
          </p:cNvPicPr>
          <p:nvPr/>
        </p:nvPicPr>
        <p:blipFill>
          <a:blip r:embed="rId5" cstate="print"/>
          <a:srcRect t="21473" b="3056"/>
          <a:stretch>
            <a:fillRect/>
          </a:stretch>
        </p:blipFill>
        <p:spPr bwMode="auto">
          <a:xfrm>
            <a:off x="5652120" y="3717032"/>
            <a:ext cx="3332035" cy="2996952"/>
          </a:xfrm>
          <a:prstGeom prst="rect">
            <a:avLst/>
          </a:prstGeom>
          <a:noFill/>
          <a:effectLst>
            <a:softEdge rad="63500"/>
          </a:effectLst>
        </p:spPr>
      </p:pic>
      <p:pic>
        <p:nvPicPr>
          <p:cNvPr id="3074" name="Picture 2" descr="C:\Documents and Settings\biblio_1.BIBL_NEW_C01\Мои документы\Строева О.М\курская битва\памятники\Обелиск с наименованиями фронтов установлен на Курской Дуге.jpg"/>
          <p:cNvPicPr>
            <a:picLocks noChangeAspect="1" noChangeArrowheads="1"/>
          </p:cNvPicPr>
          <p:nvPr/>
        </p:nvPicPr>
        <p:blipFill>
          <a:blip r:embed="rId6" cstate="print"/>
          <a:srcRect l="25430" t="696" r="32045" b="696"/>
          <a:stretch>
            <a:fillRect/>
          </a:stretch>
        </p:blipFill>
        <p:spPr bwMode="auto">
          <a:xfrm>
            <a:off x="3419872" y="3501008"/>
            <a:ext cx="2304256" cy="3240360"/>
          </a:xfrm>
          <a:prstGeom prst="rect">
            <a:avLst/>
          </a:prstGeom>
          <a:noFill/>
          <a:effectLst>
            <a:softEdge rad="63500"/>
          </a:effectLst>
        </p:spPr>
      </p:pic>
      <p:pic>
        <p:nvPicPr>
          <p:cNvPr id="3075" name="Picture 3" descr="C:\Documents and Settings\biblio_1.BIBL_NEW_C01\Мои документы\Строева О.М\курская битва\22358568.356251.jpeg"/>
          <p:cNvPicPr>
            <a:picLocks noChangeAspect="1" noChangeArrowheads="1"/>
          </p:cNvPicPr>
          <p:nvPr/>
        </p:nvPicPr>
        <p:blipFill>
          <a:blip r:embed="rId7" cstate="print"/>
          <a:srcRect/>
          <a:stretch>
            <a:fillRect/>
          </a:stretch>
        </p:blipFill>
        <p:spPr bwMode="auto">
          <a:xfrm>
            <a:off x="0" y="116632"/>
            <a:ext cx="1468887" cy="1957214"/>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676456" cy="720080"/>
          </a:xfrm>
        </p:spPr>
        <p:txBody>
          <a:bodyPr>
            <a:normAutofit/>
          </a:bodyPr>
          <a:lstStyle/>
          <a:p>
            <a:r>
              <a:rPr lang="ru-RU" sz="4000" dirty="0" smtClean="0">
                <a:ln>
                  <a:solidFill>
                    <a:schemeClr val="bg2">
                      <a:lumMod val="25000"/>
                    </a:schemeClr>
                  </a:solidFill>
                </a:ln>
                <a:solidFill>
                  <a:srgbClr val="C00000"/>
                </a:solidFill>
                <a:latin typeface="Century" pitchFamily="18" charset="0"/>
              </a:rPr>
              <a:t>Диорама «Огненная дуга»</a:t>
            </a:r>
            <a:endParaRPr lang="ru-RU" sz="4000" dirty="0">
              <a:ln>
                <a:solidFill>
                  <a:schemeClr val="bg2">
                    <a:lumMod val="25000"/>
                  </a:schemeClr>
                </a:solidFill>
              </a:ln>
              <a:solidFill>
                <a:srgbClr val="C00000"/>
              </a:solidFill>
              <a:latin typeface="Century" pitchFamily="18" charset="0"/>
            </a:endParaRPr>
          </a:p>
        </p:txBody>
      </p:sp>
      <p:pic>
        <p:nvPicPr>
          <p:cNvPr id="5122" name="Picture 2" descr="C:\Documents and Settings\biblio_1.BIBL_NEW_C01\Мои документы\Строева О.М\курская битва\памятники\a857839fbad6.jpg"/>
          <p:cNvPicPr>
            <a:picLocks noChangeAspect="1" noChangeArrowheads="1"/>
          </p:cNvPicPr>
          <p:nvPr/>
        </p:nvPicPr>
        <p:blipFill>
          <a:blip r:embed="rId2" cstate="print"/>
          <a:srcRect b="12766"/>
          <a:stretch>
            <a:fillRect/>
          </a:stretch>
        </p:blipFill>
        <p:spPr bwMode="auto">
          <a:xfrm>
            <a:off x="683568" y="764704"/>
            <a:ext cx="7704856" cy="3168352"/>
          </a:xfrm>
          <a:prstGeom prst="rect">
            <a:avLst/>
          </a:prstGeom>
          <a:noFill/>
          <a:effectLst>
            <a:glow rad="228600">
              <a:schemeClr val="accent1">
                <a:satMod val="175000"/>
                <a:alpha val="40000"/>
              </a:schemeClr>
            </a:glow>
            <a:softEdge rad="31750"/>
          </a:effectLst>
        </p:spPr>
      </p:pic>
      <p:pic>
        <p:nvPicPr>
          <p:cNvPr id="5123" name="Picture 3" descr="C:\Documents and Settings\biblio_1.BIBL_NEW_C01\Мои документы\Строева О.М\курская битва\памятники\KURCK10076.jpg"/>
          <p:cNvPicPr>
            <a:picLocks noChangeAspect="1" noChangeArrowheads="1"/>
          </p:cNvPicPr>
          <p:nvPr/>
        </p:nvPicPr>
        <p:blipFill>
          <a:blip r:embed="rId3" cstate="print"/>
          <a:srcRect t="36911" b="26178"/>
          <a:stretch>
            <a:fillRect/>
          </a:stretch>
        </p:blipFill>
        <p:spPr bwMode="auto">
          <a:xfrm>
            <a:off x="683568" y="3861048"/>
            <a:ext cx="7704856" cy="2808312"/>
          </a:xfrm>
          <a:prstGeom prst="rect">
            <a:avLst/>
          </a:prstGeom>
          <a:noFill/>
          <a:effectLst>
            <a:glow rad="228600">
              <a:schemeClr val="accent1">
                <a:satMod val="175000"/>
                <a:alpha val="40000"/>
              </a:schemeClr>
            </a:glow>
            <a:softEdge rad="31750"/>
          </a:effectLst>
        </p:spPr>
      </p:pic>
      <p:pic>
        <p:nvPicPr>
          <p:cNvPr id="5" name="Picture 3" descr="C:\Documents and Settings\biblio_1.BIBL_NEW_C01\Мои документы\Строева О.М\курская битва\22358568.356251.jpeg"/>
          <p:cNvPicPr>
            <a:picLocks noChangeAspect="1" noChangeArrowheads="1"/>
          </p:cNvPicPr>
          <p:nvPr/>
        </p:nvPicPr>
        <p:blipFill>
          <a:blip r:embed="rId4" cstate="print"/>
          <a:srcRect/>
          <a:stretch>
            <a:fillRect/>
          </a:stretch>
        </p:blipFill>
        <p:spPr bwMode="auto">
          <a:xfrm>
            <a:off x="0" y="116632"/>
            <a:ext cx="1468887" cy="1957214"/>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2794322"/>
          </a:xfrm>
        </p:spPr>
        <p:txBody>
          <a:bodyPr>
            <a:normAutofit fontScale="90000"/>
          </a:bodyPr>
          <a:lstStyle/>
          <a:p>
            <a:r>
              <a:rPr lang="ru-RU" sz="3200" b="1" dirty="0" smtClean="0">
                <a:ln>
                  <a:solidFill>
                    <a:srgbClr val="FFC000"/>
                  </a:solidFill>
                </a:ln>
                <a:solidFill>
                  <a:schemeClr val="bg2">
                    <a:lumMod val="25000"/>
                  </a:schemeClr>
                </a:solidFill>
                <a:latin typeface="Cambria" pitchFamily="18" charset="0"/>
              </a:rPr>
              <a:t>Земля, овеянная славой,</a:t>
            </a:r>
            <a:br>
              <a:rPr lang="ru-RU" sz="3200" b="1" dirty="0" smtClean="0">
                <a:ln>
                  <a:solidFill>
                    <a:srgbClr val="FFC000"/>
                  </a:solidFill>
                </a:ln>
                <a:solidFill>
                  <a:schemeClr val="bg2">
                    <a:lumMod val="25000"/>
                  </a:schemeClr>
                </a:solidFill>
                <a:latin typeface="Cambria" pitchFamily="18" charset="0"/>
              </a:rPr>
            </a:br>
            <a:r>
              <a:rPr lang="ru-RU" sz="3200" b="1" dirty="0" smtClean="0">
                <a:ln>
                  <a:solidFill>
                    <a:srgbClr val="FFC000"/>
                  </a:solidFill>
                </a:ln>
                <a:solidFill>
                  <a:schemeClr val="bg2">
                    <a:lumMod val="25000"/>
                  </a:schemeClr>
                </a:solidFill>
                <a:latin typeface="Cambria" pitchFamily="18" charset="0"/>
              </a:rPr>
              <a:t>Навеки сердцу дорога:</a:t>
            </a:r>
            <a:br>
              <a:rPr lang="ru-RU" sz="3200" b="1" dirty="0" smtClean="0">
                <a:ln>
                  <a:solidFill>
                    <a:srgbClr val="FFC000"/>
                  </a:solidFill>
                </a:ln>
                <a:solidFill>
                  <a:schemeClr val="bg2">
                    <a:lumMod val="25000"/>
                  </a:schemeClr>
                </a:solidFill>
                <a:latin typeface="Cambria" pitchFamily="18" charset="0"/>
              </a:rPr>
            </a:br>
            <a:r>
              <a:rPr lang="ru-RU" sz="3200" b="1" dirty="0" smtClean="0">
                <a:ln>
                  <a:solidFill>
                    <a:srgbClr val="FFC000"/>
                  </a:solidFill>
                </a:ln>
                <a:solidFill>
                  <a:schemeClr val="bg2">
                    <a:lumMod val="25000"/>
                  </a:schemeClr>
                </a:solidFill>
                <a:latin typeface="Cambria" pitchFamily="18" charset="0"/>
              </a:rPr>
              <a:t>И слева памятник, и справа,</a:t>
            </a:r>
            <a:br>
              <a:rPr lang="ru-RU" sz="3200" b="1" dirty="0" smtClean="0">
                <a:ln>
                  <a:solidFill>
                    <a:srgbClr val="FFC000"/>
                  </a:solidFill>
                </a:ln>
                <a:solidFill>
                  <a:schemeClr val="bg2">
                    <a:lumMod val="25000"/>
                  </a:schemeClr>
                </a:solidFill>
                <a:latin typeface="Cambria" pitchFamily="18" charset="0"/>
              </a:rPr>
            </a:br>
            <a:r>
              <a:rPr lang="ru-RU" sz="3200" b="1" dirty="0" smtClean="0">
                <a:ln>
                  <a:solidFill>
                    <a:srgbClr val="FFC000"/>
                  </a:solidFill>
                </a:ln>
                <a:solidFill>
                  <a:schemeClr val="bg2">
                    <a:lumMod val="25000"/>
                  </a:schemeClr>
                </a:solidFill>
                <a:latin typeface="Cambria" pitchFamily="18" charset="0"/>
              </a:rPr>
              <a:t>Здесь поля русского оправа - </a:t>
            </a:r>
            <a:br>
              <a:rPr lang="ru-RU" sz="3200" b="1" dirty="0" smtClean="0">
                <a:ln>
                  <a:solidFill>
                    <a:srgbClr val="FFC000"/>
                  </a:solidFill>
                </a:ln>
                <a:solidFill>
                  <a:schemeClr val="bg2">
                    <a:lumMod val="25000"/>
                  </a:schemeClr>
                </a:solidFill>
                <a:latin typeface="Cambria" pitchFamily="18" charset="0"/>
              </a:rPr>
            </a:br>
            <a:r>
              <a:rPr lang="ru-RU" sz="3200" b="1" dirty="0" smtClean="0">
                <a:ln>
                  <a:solidFill>
                    <a:srgbClr val="FFC000"/>
                  </a:solidFill>
                </a:ln>
                <a:solidFill>
                  <a:schemeClr val="bg2">
                    <a:lumMod val="25000"/>
                  </a:schemeClr>
                </a:solidFill>
                <a:latin typeface="Cambria" pitchFamily="18" charset="0"/>
              </a:rPr>
              <a:t>Орловско-Курская дуга.</a:t>
            </a:r>
            <a:br>
              <a:rPr lang="ru-RU" sz="3200" b="1" dirty="0" smtClean="0">
                <a:ln>
                  <a:solidFill>
                    <a:srgbClr val="FFC000"/>
                  </a:solidFill>
                </a:ln>
                <a:solidFill>
                  <a:schemeClr val="bg2">
                    <a:lumMod val="25000"/>
                  </a:schemeClr>
                </a:solidFill>
                <a:latin typeface="Cambria" pitchFamily="18" charset="0"/>
              </a:rPr>
            </a:br>
            <a:r>
              <a:rPr lang="ru-RU" sz="3200" b="1" dirty="0" smtClean="0">
                <a:ln>
                  <a:solidFill>
                    <a:srgbClr val="FFC000"/>
                  </a:solidFill>
                </a:ln>
                <a:solidFill>
                  <a:schemeClr val="bg2">
                    <a:lumMod val="25000"/>
                  </a:schemeClr>
                </a:solidFill>
                <a:latin typeface="Cambria" pitchFamily="18" charset="0"/>
              </a:rPr>
              <a:t>                                                             В.Семернин</a:t>
            </a:r>
            <a:endParaRPr lang="ru-RU" sz="3200" dirty="0">
              <a:ln>
                <a:solidFill>
                  <a:srgbClr val="FFC000"/>
                </a:solidFill>
              </a:ln>
              <a:solidFill>
                <a:schemeClr val="bg2">
                  <a:lumMod val="25000"/>
                </a:schemeClr>
              </a:solidFill>
            </a:endParaRPr>
          </a:p>
        </p:txBody>
      </p:sp>
      <p:pic>
        <p:nvPicPr>
          <p:cNvPr id="51202" name="Picture 2" descr="C:\Documents and Settings\biblio_1.BIBL_NEW_C01\Мои документы\Строева О.М\война\6891image.jpg"/>
          <p:cNvPicPr>
            <a:picLocks noChangeAspect="1" noChangeArrowheads="1"/>
          </p:cNvPicPr>
          <p:nvPr/>
        </p:nvPicPr>
        <p:blipFill>
          <a:blip r:embed="rId2" cstate="print"/>
          <a:srcRect/>
          <a:stretch>
            <a:fillRect/>
          </a:stretch>
        </p:blipFill>
        <p:spPr bwMode="auto">
          <a:xfrm>
            <a:off x="1907704" y="3284984"/>
            <a:ext cx="5043726" cy="3384376"/>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biblio_1.BIBL_NEW_C01\Мои документы\Строева О.М\курская битва\555423_html_60fdacc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3322712" cy="1162050"/>
          </a:xfrm>
        </p:spPr>
        <p:txBody>
          <a:bodyPr>
            <a:normAutofit/>
          </a:bodyPr>
          <a:lstStyle/>
          <a:p>
            <a:pPr algn="just"/>
            <a:r>
              <a:rPr lang="ru-RU" sz="1400" dirty="0" smtClean="0"/>
              <a:t>Т3(2) Курская битва: воспоминания, </a:t>
            </a:r>
            <a:br>
              <a:rPr lang="ru-RU" sz="1400" dirty="0" smtClean="0"/>
            </a:br>
            <a:r>
              <a:rPr lang="ru-RU" sz="1400" dirty="0" smtClean="0"/>
              <a:t> К93  статьи / сост. П. М. Бельдиев, С. М. Филиппов. – 3-е изд., перераб. – Воронеж, Центр.–Чернозем. кн. изд-во, 1982. – 343 с.</a:t>
            </a:r>
            <a:endParaRPr lang="ru-RU" sz="1400" dirty="0"/>
          </a:p>
        </p:txBody>
      </p:sp>
      <p:sp>
        <p:nvSpPr>
          <p:cNvPr id="4" name="Текст 3"/>
          <p:cNvSpPr>
            <a:spLocks noGrp="1"/>
          </p:cNvSpPr>
          <p:nvPr>
            <p:ph type="body" sz="half" idx="2"/>
          </p:nvPr>
        </p:nvSpPr>
        <p:spPr>
          <a:xfrm>
            <a:off x="457200" y="1340768"/>
            <a:ext cx="3610744" cy="5517232"/>
          </a:xfrm>
        </p:spPr>
        <p:txBody>
          <a:bodyPr/>
          <a:lstStyle/>
          <a:p>
            <a:pPr algn="just"/>
            <a:r>
              <a:rPr lang="ru-RU" sz="1600" b="1" dirty="0" smtClean="0"/>
              <a:t>Статьи и воспоминания авторов сборника, видных советских военачальников и командиров, участников исторической битвы на Курской дуге, воссоздают яркую картину одного из величайших сражений Великой Отечественной войны. В данной книге в качестве приложения приведен список руководящего состава фронтов и армий, принимавших участие в Курской битве. Сборник имеет множество фотографий.</a:t>
            </a:r>
            <a:endParaRPr lang="ru-RU" sz="1600" b="1" dirty="0"/>
          </a:p>
        </p:txBody>
      </p:sp>
      <p:pic>
        <p:nvPicPr>
          <p:cNvPr id="11266" name="Picture 2" descr="\\Bibl_new_c01\SharedDocs\Для Ольги\CCF01032013_00010.jpg"/>
          <p:cNvPicPr>
            <a:picLocks noGrp="1" noChangeAspect="1" noChangeArrowheads="1"/>
          </p:cNvPicPr>
          <p:nvPr>
            <p:ph idx="1"/>
          </p:nvPr>
        </p:nvPicPr>
        <p:blipFill>
          <a:blip r:embed="rId2" cstate="print"/>
          <a:srcRect l="451" r="3599" b="54927"/>
          <a:stretch>
            <a:fillRect/>
          </a:stretch>
        </p:blipFill>
        <p:spPr bwMode="auto">
          <a:xfrm rot="5400000">
            <a:off x="3743909" y="1448784"/>
            <a:ext cx="5976661" cy="3888432"/>
          </a:xfrm>
          <a:prstGeom prst="rect">
            <a:avLst/>
          </a:prstGeom>
          <a:noFill/>
          <a:scene3d>
            <a:camera prst="orthographicFront"/>
            <a:lightRig rig="threePt" dir="t"/>
          </a:scene3d>
          <a:sp3d>
            <a:bevelT w="152400" h="50800" prst="softRound"/>
          </a:sp3d>
        </p:spPr>
      </p:pic>
      <p:pic>
        <p:nvPicPr>
          <p:cNvPr id="3074" name="Picture 2" descr="C:\Documents and Settings\biblio_1.BIBL_NEW_C01\Мои документы\Строева О.М\курская битва\2.jpeg"/>
          <p:cNvPicPr>
            <a:picLocks noChangeAspect="1" noChangeArrowheads="1"/>
          </p:cNvPicPr>
          <p:nvPr/>
        </p:nvPicPr>
        <p:blipFill>
          <a:blip r:embed="rId3" cstate="print"/>
          <a:srcRect/>
          <a:stretch>
            <a:fillRect/>
          </a:stretch>
        </p:blipFill>
        <p:spPr bwMode="auto">
          <a:xfrm>
            <a:off x="611560" y="4797152"/>
            <a:ext cx="2937123" cy="1916832"/>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3322712" cy="1162050"/>
          </a:xfrm>
        </p:spPr>
        <p:txBody>
          <a:bodyPr>
            <a:normAutofit/>
          </a:bodyPr>
          <a:lstStyle/>
          <a:p>
            <a:pPr algn="just"/>
            <a:r>
              <a:rPr lang="ru-RU" sz="1400" dirty="0" smtClean="0"/>
              <a:t>Т3(2) Соколов В. Д. В небе над</a:t>
            </a:r>
            <a:br>
              <a:rPr lang="ru-RU" sz="1400" dirty="0" smtClean="0"/>
            </a:br>
            <a:r>
              <a:rPr lang="ru-RU" sz="1400" dirty="0" smtClean="0"/>
              <a:t> С59    Курской дугой / В. Д. Соколов. – Воронеж: Центр.–Чернозем. кн. изд-во, 1985. – 190 с.</a:t>
            </a:r>
            <a:br>
              <a:rPr lang="ru-RU" sz="1400" dirty="0" smtClean="0"/>
            </a:br>
            <a:endParaRPr lang="ru-RU" sz="1400" dirty="0"/>
          </a:p>
        </p:txBody>
      </p:sp>
      <p:sp>
        <p:nvSpPr>
          <p:cNvPr id="4" name="Текст 3"/>
          <p:cNvSpPr>
            <a:spLocks noGrp="1"/>
          </p:cNvSpPr>
          <p:nvPr>
            <p:ph type="body" sz="half" idx="2"/>
          </p:nvPr>
        </p:nvSpPr>
        <p:spPr>
          <a:xfrm>
            <a:off x="457200" y="1268760"/>
            <a:ext cx="3538736" cy="5400600"/>
          </a:xfrm>
        </p:spPr>
        <p:txBody>
          <a:bodyPr>
            <a:noAutofit/>
          </a:bodyPr>
          <a:lstStyle/>
          <a:p>
            <a:pPr algn="just"/>
            <a:r>
              <a:rPr lang="ru-RU" sz="1600" b="1" dirty="0" smtClean="0"/>
              <a:t>В жарком небе над Курской дугой в 1943 году получил боевое крещение трижды Герой Советского Союза Иван Кожедуб, совершил свой легендарный подвиг Александр Горобец, сбивший в одном бою девять вражеских бомбардировщиков. Здесь вновь поднялся в воздух на боевом истребителе Алексей Маресьев… Автор книги, участник битвы, рассказывает о боевых действиях советских Военно-Воздушных Сил в Курской битве, приводит многочисленные примеры высокого боевого мастерства, мужества и героизма советских летчиков, самоотверженного труда специалистов инженерно-авиационной службы. Книга рассчитана на массового читателя.</a:t>
            </a:r>
            <a:endParaRPr lang="ru-RU" sz="1600" b="1" dirty="0"/>
          </a:p>
        </p:txBody>
      </p:sp>
      <p:pic>
        <p:nvPicPr>
          <p:cNvPr id="12290" name="Picture 2" descr="\\Bibl_new_c01\SharedDocs\Для Ольги\CCF01032013_00011.jpg"/>
          <p:cNvPicPr>
            <a:picLocks noGrp="1" noChangeAspect="1" noChangeArrowheads="1"/>
          </p:cNvPicPr>
          <p:nvPr>
            <p:ph idx="1"/>
          </p:nvPr>
        </p:nvPicPr>
        <p:blipFill>
          <a:blip r:embed="rId2" cstate="print"/>
          <a:srcRect l="872" r="3649" b="55352"/>
          <a:stretch>
            <a:fillRect/>
          </a:stretch>
        </p:blipFill>
        <p:spPr bwMode="auto">
          <a:xfrm rot="5400000">
            <a:off x="3707904" y="1412776"/>
            <a:ext cx="5976664" cy="3960440"/>
          </a:xfrm>
          <a:prstGeom prst="rect">
            <a:avLst/>
          </a:prstGeom>
          <a:noFill/>
          <a:scene3d>
            <a:camera prst="orthographicFront"/>
            <a:lightRig rig="threePt" dir="t"/>
          </a:scene3d>
          <a:sp3d>
            <a:bevelT w="152400" h="50800" prst="softRound"/>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3322712" cy="1162050"/>
          </a:xfrm>
        </p:spPr>
        <p:txBody>
          <a:bodyPr>
            <a:normAutofit/>
          </a:bodyPr>
          <a:lstStyle/>
          <a:p>
            <a:pPr algn="just"/>
            <a:r>
              <a:rPr lang="ru-RU" sz="1400" dirty="0" smtClean="0"/>
              <a:t>Т3(2) Мурзаев Н. И. Пехота </a:t>
            </a:r>
            <a:br>
              <a:rPr lang="ru-RU" sz="1400" dirty="0" smtClean="0"/>
            </a:br>
            <a:r>
              <a:rPr lang="ru-RU" sz="1400" dirty="0" smtClean="0"/>
              <a:t>М91 Огненной дуги: стрелковые соединения и части в Курской битве / Н. И. Мурзаев. – Воронеж: Центр.-Чернозем. кн. изд-во, 1987. – 302 с.</a:t>
            </a:r>
            <a:endParaRPr lang="ru-RU" sz="1400" dirty="0"/>
          </a:p>
        </p:txBody>
      </p:sp>
      <p:sp>
        <p:nvSpPr>
          <p:cNvPr id="4" name="Текст 3"/>
          <p:cNvSpPr>
            <a:spLocks noGrp="1"/>
          </p:cNvSpPr>
          <p:nvPr>
            <p:ph type="body" sz="half" idx="2"/>
          </p:nvPr>
        </p:nvSpPr>
        <p:spPr>
          <a:xfrm>
            <a:off x="467544" y="1340768"/>
            <a:ext cx="3384376" cy="5517232"/>
          </a:xfrm>
        </p:spPr>
        <p:txBody>
          <a:bodyPr>
            <a:noAutofit/>
          </a:bodyPr>
          <a:lstStyle/>
          <a:p>
            <a:pPr algn="just"/>
            <a:r>
              <a:rPr lang="ru-RU" sz="1600" b="1" dirty="0" smtClean="0"/>
              <a:t>Великому подвигу советских солдат, остановивших гитлеровские полчища летом 1943 года на Курской дуге, посвящена книга автора, участника Курской битвы. В ней рассказывается о вооружении и боевой технике пехоты в период Курской битвы, о ее высоком воинском мастерстве. На основе архивных материалов, литературных источников и воспоминаний автор показывает место пехотинцев в общевойсковом бою, способность вести упорный и длительный бой в любое время суток, при всякой погоде и на различной местности – как в обороне, так и в наступлении. Книга рассчитана на широкий круг читателей.</a:t>
            </a:r>
            <a:endParaRPr lang="ru-RU" sz="1600" b="1" dirty="0"/>
          </a:p>
        </p:txBody>
      </p:sp>
      <p:pic>
        <p:nvPicPr>
          <p:cNvPr id="13314" name="Picture 2" descr="\\Bibl_new_c01\SharedDocs\Для Ольги\CCF01032013_00012.jpg"/>
          <p:cNvPicPr>
            <a:picLocks noGrp="1" noChangeAspect="1" noChangeArrowheads="1"/>
          </p:cNvPicPr>
          <p:nvPr>
            <p:ph idx="1"/>
          </p:nvPr>
        </p:nvPicPr>
        <p:blipFill>
          <a:blip r:embed="rId2" cstate="print"/>
          <a:srcRect l="310" r="3649" b="55352"/>
          <a:stretch>
            <a:fillRect/>
          </a:stretch>
        </p:blipFill>
        <p:spPr bwMode="auto">
          <a:xfrm rot="5400000">
            <a:off x="3635896" y="1412780"/>
            <a:ext cx="5976663" cy="3960440"/>
          </a:xfrm>
          <a:prstGeom prst="rect">
            <a:avLst/>
          </a:prstGeom>
          <a:noFill/>
          <a:scene3d>
            <a:camera prst="orthographicFront"/>
            <a:lightRig rig="threePt" dir="t"/>
          </a:scene3d>
          <a:sp3d>
            <a:bevelT w="152400" h="50800" prst="softRound"/>
          </a:sp3d>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3394720" cy="1162050"/>
          </a:xfrm>
        </p:spPr>
        <p:txBody>
          <a:bodyPr>
            <a:normAutofit/>
          </a:bodyPr>
          <a:lstStyle/>
          <a:p>
            <a:pPr algn="just"/>
            <a:r>
              <a:rPr lang="ru-RU" sz="1400" dirty="0" smtClean="0"/>
              <a:t>Т3(2) Доманк А. С. Тыл Огненной</a:t>
            </a:r>
            <a:br>
              <a:rPr lang="ru-RU" sz="1400" dirty="0" smtClean="0"/>
            </a:br>
            <a:r>
              <a:rPr lang="ru-RU" sz="1400" dirty="0" smtClean="0"/>
              <a:t> Д66  дуги   / А. С. Доманк. – Воронеж: Центр.–Чернозем. кн. изд-во, 1989. – 270 с.</a:t>
            </a:r>
            <a:br>
              <a:rPr lang="ru-RU" sz="1400" dirty="0" smtClean="0"/>
            </a:br>
            <a:endParaRPr lang="ru-RU" sz="1400" dirty="0"/>
          </a:p>
        </p:txBody>
      </p:sp>
      <p:sp>
        <p:nvSpPr>
          <p:cNvPr id="4" name="Текст 3"/>
          <p:cNvSpPr>
            <a:spLocks noGrp="1"/>
          </p:cNvSpPr>
          <p:nvPr>
            <p:ph type="body" sz="half" idx="2"/>
          </p:nvPr>
        </p:nvSpPr>
        <p:spPr>
          <a:xfrm>
            <a:off x="467544" y="1052736"/>
            <a:ext cx="3528392" cy="5805264"/>
          </a:xfrm>
        </p:spPr>
        <p:txBody>
          <a:bodyPr>
            <a:noAutofit/>
          </a:bodyPr>
          <a:lstStyle/>
          <a:p>
            <a:pPr algn="just">
              <a:lnSpc>
                <a:spcPct val="120000"/>
              </a:lnSpc>
            </a:pPr>
            <a:r>
              <a:rPr lang="ru-RU" sz="1600" b="1" dirty="0" smtClean="0"/>
              <a:t>Отвечая на этот вопрос какую роль сыграл фронтовой тыл в достижении победы советский войск в Курской битве, автор использует разнообразные литературные и архивные источники, воспоминания участников битвы. Он рассказывает, как тыловые службы фронтов и армий участвовали в подготовке к битве, в оборонительных сражениях и наступательных операциях, приводит многочисленные примеры самоотверженного труда воинов тыла – ремонтников, железнодорожников и водителей автотранспорта, медиков, населения прифронтовых областей. Книга адресована массовому читателю.</a:t>
            </a:r>
            <a:endParaRPr lang="ru-RU" sz="1600" b="1" dirty="0"/>
          </a:p>
        </p:txBody>
      </p:sp>
      <p:pic>
        <p:nvPicPr>
          <p:cNvPr id="14338" name="Picture 2" descr="\\Bibl_new_c01\SharedDocs\Для Ольги\CCF01032013_00013.jpg"/>
          <p:cNvPicPr>
            <a:picLocks noGrp="1" noChangeAspect="1" noChangeArrowheads="1"/>
          </p:cNvPicPr>
          <p:nvPr>
            <p:ph idx="1"/>
          </p:nvPr>
        </p:nvPicPr>
        <p:blipFill>
          <a:blip r:embed="rId2" cstate="print"/>
          <a:srcRect l="324" r="1944" b="56582"/>
          <a:stretch>
            <a:fillRect/>
          </a:stretch>
        </p:blipFill>
        <p:spPr bwMode="auto">
          <a:xfrm rot="5400000">
            <a:off x="3619340" y="1501340"/>
            <a:ext cx="6081784" cy="3888432"/>
          </a:xfrm>
          <a:prstGeom prst="rect">
            <a:avLst/>
          </a:prstGeom>
          <a:noFill/>
          <a:scene3d>
            <a:camera prst="orthographicFront"/>
            <a:lightRig rig="threePt" dir="t"/>
          </a:scene3d>
          <a:sp3d>
            <a:bevelT w="152400" h="50800" prst="softRound"/>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3466728" cy="792088"/>
          </a:xfrm>
        </p:spPr>
        <p:txBody>
          <a:bodyPr>
            <a:normAutofit/>
          </a:bodyPr>
          <a:lstStyle/>
          <a:p>
            <a:pPr algn="just"/>
            <a:r>
              <a:rPr lang="ru-RU" sz="1400" dirty="0" smtClean="0"/>
              <a:t>Игнатовский П. Курская битва: вклад тыла / П. Игнатовский // Экономист. – 2008. - № 5. – С. 16-22.</a:t>
            </a:r>
            <a:endParaRPr lang="ru-RU" sz="1400" dirty="0"/>
          </a:p>
        </p:txBody>
      </p:sp>
      <p:sp>
        <p:nvSpPr>
          <p:cNvPr id="4" name="Текст 3"/>
          <p:cNvSpPr>
            <a:spLocks noGrp="1"/>
          </p:cNvSpPr>
          <p:nvPr>
            <p:ph type="body" sz="half" idx="2"/>
          </p:nvPr>
        </p:nvSpPr>
        <p:spPr>
          <a:xfrm>
            <a:off x="457200" y="1268760"/>
            <a:ext cx="3466728" cy="5589240"/>
          </a:xfrm>
        </p:spPr>
        <p:txBody>
          <a:bodyPr>
            <a:normAutofit/>
          </a:bodyPr>
          <a:lstStyle/>
          <a:p>
            <a:pPr algn="just"/>
            <a:r>
              <a:rPr lang="ru-RU" sz="1600" b="1" dirty="0" smtClean="0"/>
              <a:t>Историческая по своему значению битва на Курской дуге закрепила последствия Сталинградского сражения и предопределила исход Второй мировой войны. Достичь такого результата летом 1943 г. нашим армейским формированиям удалось благодаря героическим усилиям тыла, умножившего поставки фронту вооружений, растущих в количественном и в качественном отношении, а также различных продуктов, удовлетворявших жизненные потребности воинов. О неоценимом вкладе тыла в исход Курской битвы и рассказывает нам автор в данной статье. Воины вооруженного тыла нередко принимали участие в боях, выполняли защитные операции, сохраняя транспортируемые грузы.</a:t>
            </a:r>
            <a:endParaRPr lang="ru-RU" sz="1600" b="1" dirty="0"/>
          </a:p>
        </p:txBody>
      </p:sp>
      <p:pic>
        <p:nvPicPr>
          <p:cNvPr id="1026" name="Picture 2" descr="C:\Documents and Settings\biblio_1.BIBL_NEW_C01\Мои документы\Строева О.М\Для Оли\CCF20032013_00000.jpg"/>
          <p:cNvPicPr>
            <a:picLocks noGrp="1" noChangeAspect="1" noChangeArrowheads="1"/>
          </p:cNvPicPr>
          <p:nvPr>
            <p:ph idx="1"/>
          </p:nvPr>
        </p:nvPicPr>
        <p:blipFill>
          <a:blip r:embed="rId2" cstate="print"/>
          <a:srcRect t="-212" r="22122" b="12864"/>
          <a:stretch>
            <a:fillRect/>
          </a:stretch>
        </p:blipFill>
        <p:spPr bwMode="auto">
          <a:xfrm>
            <a:off x="4499992" y="404664"/>
            <a:ext cx="4211960" cy="6070459"/>
          </a:xfrm>
          <a:prstGeom prst="rect">
            <a:avLst/>
          </a:prstGeom>
          <a:noFill/>
          <a:scene3d>
            <a:camera prst="orthographicFront"/>
            <a:lightRig rig="threePt" dir="t"/>
          </a:scene3d>
          <a:sp3d>
            <a:bevelT/>
          </a:sp3d>
        </p:spPr>
      </p:pic>
      <p:pic>
        <p:nvPicPr>
          <p:cNvPr id="1028" name="Picture 4" descr="C:\Documents and Settings\biblio_1.BIBL_NEW_C01\Мои документы\Строева О.М\Для Оли\CCF20032013_00001.jpg"/>
          <p:cNvPicPr>
            <a:picLocks noChangeAspect="1" noChangeArrowheads="1"/>
          </p:cNvPicPr>
          <p:nvPr/>
        </p:nvPicPr>
        <p:blipFill>
          <a:blip r:embed="rId3" cstate="print"/>
          <a:srcRect l="7176" r="23719" b="11899"/>
          <a:stretch>
            <a:fillRect/>
          </a:stretch>
        </p:blipFill>
        <p:spPr bwMode="auto">
          <a:xfrm>
            <a:off x="6084168" y="2492896"/>
            <a:ext cx="2880320" cy="4176464"/>
          </a:xfrm>
          <a:prstGeom prst="rect">
            <a:avLst/>
          </a:prstGeom>
          <a:noFill/>
          <a:ln>
            <a:solidFill>
              <a:schemeClr val="tx1">
                <a:lumMod val="95000"/>
                <a:lumOff val="5000"/>
              </a:schemeClr>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a:t>
            </a:r>
            <a:endParaRPr lang="ru-RU" dirty="0"/>
          </a:p>
        </p:txBody>
      </p:sp>
      <p:sp>
        <p:nvSpPr>
          <p:cNvPr id="3" name="Содержимое 2"/>
          <p:cNvSpPr>
            <a:spLocks noGrp="1"/>
          </p:cNvSpPr>
          <p:nvPr>
            <p:ph idx="1"/>
          </p:nvPr>
        </p:nvSpPr>
        <p:spPr>
          <a:xfrm>
            <a:off x="395536" y="3861049"/>
            <a:ext cx="8748464" cy="2996951"/>
          </a:xfrm>
        </p:spPr>
        <p:txBody>
          <a:bodyPr/>
          <a:lstStyle/>
          <a:p>
            <a:pPr indent="1631950">
              <a:buNone/>
            </a:pPr>
            <a:r>
              <a:rPr lang="ru-RU" b="1" dirty="0" smtClean="0">
                <a:ln>
                  <a:solidFill>
                    <a:schemeClr val="bg2">
                      <a:lumMod val="10000"/>
                    </a:schemeClr>
                  </a:solidFill>
                </a:ln>
                <a:solidFill>
                  <a:schemeClr val="accent6">
                    <a:lumMod val="50000"/>
                  </a:schemeClr>
                </a:solidFill>
                <a:latin typeface="Franklin Gothic Medium" pitchFamily="34" charset="0"/>
              </a:rPr>
              <a:t>Те бои – как мера нашей силы.</a:t>
            </a:r>
          </a:p>
          <a:p>
            <a:pPr indent="1631950">
              <a:buNone/>
            </a:pPr>
            <a:r>
              <a:rPr lang="ru-RU" b="1" dirty="0" smtClean="0">
                <a:ln>
                  <a:solidFill>
                    <a:schemeClr val="bg2">
                      <a:lumMod val="10000"/>
                    </a:schemeClr>
                  </a:solidFill>
                </a:ln>
                <a:solidFill>
                  <a:schemeClr val="accent6">
                    <a:lumMod val="50000"/>
                  </a:schemeClr>
                </a:solidFill>
                <a:latin typeface="Franklin Gothic Medium" pitchFamily="34" charset="0"/>
              </a:rPr>
              <a:t>Потому она и дорога,</a:t>
            </a:r>
          </a:p>
          <a:p>
            <a:pPr indent="1631950">
              <a:buNone/>
            </a:pPr>
            <a:r>
              <a:rPr lang="ru-RU" b="1" dirty="0" smtClean="0">
                <a:ln>
                  <a:solidFill>
                    <a:schemeClr val="bg2">
                      <a:lumMod val="10000"/>
                    </a:schemeClr>
                  </a:solidFill>
                </a:ln>
                <a:solidFill>
                  <a:schemeClr val="accent6">
                    <a:lumMod val="50000"/>
                  </a:schemeClr>
                </a:solidFill>
                <a:latin typeface="Franklin Gothic Medium" pitchFamily="34" charset="0"/>
              </a:rPr>
              <a:t>Насмерть прикипевшая к России</a:t>
            </a:r>
          </a:p>
          <a:p>
            <a:pPr indent="1631950">
              <a:buNone/>
            </a:pPr>
            <a:r>
              <a:rPr lang="ru-RU" b="1" dirty="0" smtClean="0">
                <a:ln>
                  <a:solidFill>
                    <a:schemeClr val="bg2">
                      <a:lumMod val="10000"/>
                    </a:schemeClr>
                  </a:solidFill>
                </a:ln>
                <a:solidFill>
                  <a:schemeClr val="accent6">
                    <a:lumMod val="50000"/>
                  </a:schemeClr>
                </a:solidFill>
                <a:latin typeface="Franklin Gothic Medium" pitchFamily="34" charset="0"/>
              </a:rPr>
              <a:t>Курская великая дуга.</a:t>
            </a:r>
          </a:p>
          <a:p>
            <a:pPr algn="r">
              <a:buNone/>
            </a:pPr>
            <a:r>
              <a:rPr lang="ru-RU" b="1" dirty="0" smtClean="0">
                <a:ln>
                  <a:solidFill>
                    <a:schemeClr val="bg2">
                      <a:lumMod val="10000"/>
                    </a:schemeClr>
                  </a:solidFill>
                </a:ln>
                <a:solidFill>
                  <a:schemeClr val="accent6">
                    <a:lumMod val="50000"/>
                  </a:schemeClr>
                </a:solidFill>
                <a:latin typeface="Franklin Gothic Medium" pitchFamily="34" charset="0"/>
              </a:rPr>
              <a:t>Борисов М.</a:t>
            </a:r>
          </a:p>
          <a:p>
            <a:endParaRPr lang="ru-RU" dirty="0"/>
          </a:p>
        </p:txBody>
      </p:sp>
      <p:pic>
        <p:nvPicPr>
          <p:cNvPr id="1026" name="Picture 2" descr="C:\Documents and Settings\biblio_1.BIBL_NEW_C01\Мои документы\Строева О.М\курская битва\курская битва.jpg"/>
          <p:cNvPicPr>
            <a:picLocks noChangeAspect="1" noChangeArrowheads="1"/>
          </p:cNvPicPr>
          <p:nvPr/>
        </p:nvPicPr>
        <p:blipFill>
          <a:blip r:embed="rId2" cstate="print"/>
          <a:srcRect/>
          <a:stretch>
            <a:fillRect/>
          </a:stretch>
        </p:blipFill>
        <p:spPr bwMode="auto">
          <a:xfrm>
            <a:off x="467544" y="332656"/>
            <a:ext cx="4104456" cy="3384376"/>
          </a:xfrm>
          <a:prstGeom prst="rect">
            <a:avLst/>
          </a:prstGeom>
          <a:noFill/>
        </p:spPr>
      </p:pic>
      <p:pic>
        <p:nvPicPr>
          <p:cNvPr id="1028" name="Picture 4" descr="C:\Documents and Settings\biblio_1.BIBL_NEW_C01\Мои документы\Строева О.М\курская битва\танковое сражение под прохоровкой.jpg"/>
          <p:cNvPicPr>
            <a:picLocks noChangeAspect="1" noChangeArrowheads="1"/>
          </p:cNvPicPr>
          <p:nvPr/>
        </p:nvPicPr>
        <p:blipFill>
          <a:blip r:embed="rId3" cstate="print"/>
          <a:srcRect/>
          <a:stretch>
            <a:fillRect/>
          </a:stretch>
        </p:blipFill>
        <p:spPr bwMode="auto">
          <a:xfrm>
            <a:off x="4572000" y="332656"/>
            <a:ext cx="4110716" cy="338437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977</TotalTime>
  <Words>2312</Words>
  <Application>Microsoft Office PowerPoint</Application>
  <PresentationFormat>Экран (4:3)</PresentationFormat>
  <Paragraphs>98</Paragraphs>
  <Slides>38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Тема Office</vt:lpstr>
      <vt:lpstr>                   (5 июля – 23 августа 1943 год)</vt:lpstr>
      <vt:lpstr>Курская битва</vt:lpstr>
      <vt:lpstr>Пятьдесят огненных дней.</vt:lpstr>
      <vt:lpstr>Т3(2) Курская битва: воспоминания,   К93  статьи / сост. П. М. Бельдиев, С. М. Филиппов. – 3-е изд., перераб. – Воронеж, Центр.–Чернозем. кн. изд-во, 1982. – 343 с.</vt:lpstr>
      <vt:lpstr>Т3(2) Соколов В. Д. В небе над  С59    Курской дугой / В. Д. Соколов. – Воронеж: Центр.–Чернозем. кн. изд-во, 1985. – 190 с. </vt:lpstr>
      <vt:lpstr>Т3(2) Мурзаев Н. И. Пехота  М91 Огненной дуги: стрелковые соединения и части в Курской битве / Н. И. Мурзаев. – Воронеж: Центр.-Чернозем. кн. изд-во, 1987. – 302 с.</vt:lpstr>
      <vt:lpstr>Т3(2) Доманк А. С. Тыл Огненной  Д66  дуги   / А. С. Доманк. – Воронеж: Центр.–Чернозем. кн. изд-во, 1989. – 270 с. </vt:lpstr>
      <vt:lpstr>Игнатовский П. Курская битва: вклад тыла / П. Игнатовский // Экономист. – 2008. - № 5. – С. 16-22.</vt:lpstr>
      <vt:lpstr>    </vt:lpstr>
      <vt:lpstr>Слайд 10</vt:lpstr>
      <vt:lpstr>Георгий Константинович Жуков (1896 – 1974)</vt:lpstr>
      <vt:lpstr>Т3(2) Маршал Жуков. Каким мы его М30  помним. – 2-е изд., доп. – М. : Политиздат, 1989. – 415 с. : ил. </vt:lpstr>
      <vt:lpstr>Т3(2) Г. К. Жуков: фотоальбом о  Ж86 выдающемся советском полководце Маршале Советского Союза Г. К. Жукове. – 4-е изд. – М. : Планета, 1989. – 239 с.</vt:lpstr>
      <vt:lpstr>Т3(2) Маршал Жуков: полководец и  М30  человек : в 2т. – М. : Изд-во            АПН, 1988.            Т. 1. - 384 c.            Т. 2. – 256 с.</vt:lpstr>
      <vt:lpstr>Александр Михайлович Василевский (1895 – 1977)</vt:lpstr>
      <vt:lpstr>Т3(2) Василевский А. М. Дело всей В19  жизни / А. М. Василевский. – Кн. 2. – 6-е изд. – М. : Политиздат, 1989. – 303 с. : ил.</vt:lpstr>
      <vt:lpstr>Курская оборонительная операция</vt:lpstr>
      <vt:lpstr>Николай Фёдорович Ватутин (1901 – 1944) </vt:lpstr>
      <vt:lpstr>Т3(2) Ратная доблесть белгородцев:  Р25 герои Советского Союза и полные кавалеры ордена Славы. - Белгород: Изд-во «Истоки», 1995. - 396 с. : ил.</vt:lpstr>
      <vt:lpstr>Иван Степанович  Конев (1897 – 1973)</vt:lpstr>
      <vt:lpstr>Т3(2) Полевой Б. Н. Полководец:   П49   биографическая повесть о И. С. Коневе / Б. Н. Полевой. – 2-е изд. - М. : Политиздат, 1983. – 127 с. : ил.</vt:lpstr>
      <vt:lpstr>Константин Константинович Рокоссовский (1896 – 1968)</vt:lpstr>
      <vt:lpstr>Замулин В. Из плеяды победителей / В. Замулин // Родина. – 2012. - № 7. – С. 135-138.</vt:lpstr>
      <vt:lpstr>Это ты разметала по-русски Ненавистные орды врага В небывалом сраженье под Курском До конца, огневая дуга. И тому не бывать, чтоб ромашки Вновь топтала чужая нога. Ты не только для нас день вчерашний, Ты всегда – Огневая Дуга.                                          Саранских В.</vt:lpstr>
      <vt:lpstr>Память Великой битвы</vt:lpstr>
      <vt:lpstr>Это не забыть Здесь было все: и гарь , и копоть, Горело все, как в страшном  сне, И было все  не так далеко- На Курской, ближней стороне. Смешалось все: земля и люди, Снаряды, мины и огонь, Вот это все мы не забудем- Хоть много прожито времен. Уж многих нет, они погибли, Но помнить вместе мы должны- Ковал кто  вместе эту битву, Дорогу Мужества страны! За эту память мы в ответе, Чтоб больше не было войны, Должны запомнить наши  дети- Что мир и счастье - всем нужны !                                   А. И. Калинина</vt:lpstr>
      <vt:lpstr>Т3(2)  Колтунов Г. А. Курская битва /   К61   Г. А. Колтунов, Б. Г. Соловьев. – М. : Воениздат, 1983. – 128 с. : ил.</vt:lpstr>
      <vt:lpstr>Т3(2) Чиченков А. Н. Пятьдесят   Ч72   огненных дней: хроника / А. Н. Чиченков. – Белгород: Крестьянское дело, 1996. – 224 с.</vt:lpstr>
      <vt:lpstr>Т3(2) Литовченко Ф. А. Огненная  Л64 дуга на ратном пути кантемировцев / Ф. А. Литовченко. – 2-е изд. – Старый Оскол, 1998. – 136 с. : ил.</vt:lpstr>
      <vt:lpstr>Т3(2) Озаренный первым салютом: О46  фоторассказ о Белгороде. - М. : «Советская Россия», 1985. - 168 с. : ил.</vt:lpstr>
      <vt:lpstr>Д89 Рыжков Н. И. Я полюбил  Я11  Белгородчину / Н.И.Рыжков. – Белгород: Отчий край, 1999. - 62 с. : ил.</vt:lpstr>
      <vt:lpstr>Курская дуга Броня в броню, рвануло в небо пламя! И дрогнула былинная земля!.. Горели танки жаркими кострами, И были дымом застланы поля. …Всего два слова – Курская дуга. Как много это значит для солдата! Жила России гневная душа В бессмертной битве Н–ского квадрата.          Леонид Кузубов,       сын полка 6-й гвардейской армии, разведчик </vt:lpstr>
      <vt:lpstr>Военно-исторический музей Курской битвы. г. Курск, ул. Сонина, 4</vt:lpstr>
      <vt:lpstr>«…Мы не забудем Курскую дугу, но трижды враг её не позабудет…»</vt:lpstr>
      <vt:lpstr>Мемориальный комплекс «Курская дуга»</vt:lpstr>
      <vt:lpstr>Диорама «Огненная дуга»</vt:lpstr>
      <vt:lpstr>Земля, овеянная славой, Навеки сердцу дорога: И слева памятник, и справа, Здесь поля русского оправа -  Орловско-Курская дуга.                                                              В.Семернин</vt:lpstr>
      <vt:lpstr>Слайд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biblio_1</cp:lastModifiedBy>
  <cp:revision>252</cp:revision>
  <dcterms:modified xsi:type="dcterms:W3CDTF">2013-03-25T06:46:21Z</dcterms:modified>
</cp:coreProperties>
</file>